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73" r:id="rId3"/>
    <p:sldId id="259" r:id="rId4"/>
    <p:sldId id="270" r:id="rId5"/>
    <p:sldId id="261" r:id="rId6"/>
    <p:sldId id="262" r:id="rId7"/>
    <p:sldId id="263" r:id="rId8"/>
    <p:sldId id="264" r:id="rId9"/>
    <p:sldId id="266" r:id="rId10"/>
    <p:sldId id="280" r:id="rId11"/>
    <p:sldId id="274" r:id="rId12"/>
    <p:sldId id="267" r:id="rId13"/>
    <p:sldId id="277" r:id="rId14"/>
    <p:sldId id="279" r:id="rId15"/>
    <p:sldId id="275" r:id="rId16"/>
    <p:sldId id="269" r:id="rId17"/>
    <p:sldId id="287" r:id="rId18"/>
    <p:sldId id="281" r:id="rId19"/>
    <p:sldId id="283" r:id="rId20"/>
    <p:sldId id="260" r:id="rId21"/>
    <p:sldId id="271" r:id="rId22"/>
    <p:sldId id="284" r:id="rId23"/>
    <p:sldId id="285" r:id="rId24"/>
    <p:sldId id="257" r:id="rId25"/>
  </p:sldIdLst>
  <p:sldSz cx="9144000" cy="6858000" type="screen4x3"/>
  <p:notesSz cx="6858000" cy="9144000"/>
  <p:embeddedFontLst>
    <p:embeddedFont>
      <p:font typeface="方正粗圆简体" pitchFamily="65" charset="-122"/>
      <p:regular r:id="rId27"/>
    </p:embeddedFont>
    <p:embeddedFont>
      <p:font typeface="楷体" pitchFamily="49" charset="-122"/>
      <p:regular r:id="rId28"/>
    </p:embeddedFont>
    <p:embeddedFont>
      <p:font typeface="微软雅黑" pitchFamily="34" charset="-122"/>
      <p:regular r:id="rId29"/>
      <p:bold r:id="rId30"/>
    </p:embeddedFont>
    <p:embeddedFont>
      <p:font typeface="Calibri" pitchFamily="34" charset="0"/>
      <p:regular r:id="rId31"/>
      <p:bold r:id="rId32"/>
      <p:italic r:id="rId33"/>
      <p:boldItalic r:id="rId34"/>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3392" autoAdjust="0"/>
  </p:normalViewPr>
  <p:slideViewPr>
    <p:cSldViewPr>
      <p:cViewPr>
        <p:scale>
          <a:sx n="75" d="100"/>
          <a:sy n="75" d="100"/>
        </p:scale>
        <p:origin x="-115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333B695F-4FD3-45E6-82E9-9E88C0E224D1}" type="datetimeFigureOut">
              <a:rPr lang="zh-CN" altLang="en-US"/>
              <a:pPr>
                <a:defRPr/>
              </a:pPr>
              <a:t>2013/8/23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81C35B29-CC7E-4492-9E90-51A2BE560662}" type="slidenum">
              <a:rPr lang="zh-CN" altLang="en-US"/>
              <a:pPr>
                <a:defRPr/>
              </a:pPr>
              <a:t>‹#›</a:t>
            </a:fld>
            <a:endParaRPr lang="zh-CN" altLang="en-US"/>
          </a:p>
        </p:txBody>
      </p:sp>
    </p:spTree>
    <p:extLst>
      <p:ext uri="{BB962C8B-B14F-4D97-AF65-F5344CB8AC3E}">
        <p14:creationId xmlns:p14="http://schemas.microsoft.com/office/powerpoint/2010/main" val="39419185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itchFamily="2" charset="-122"/>
        <a:ea typeface="+mn-ea"/>
        <a:cs typeface="宋体" pitchFamily="2" charset="-122"/>
      </a:defRPr>
    </a:lvl1pPr>
    <a:lvl2pPr marL="457200" algn="l" rtl="0" eaLnBrk="0" fontAlgn="base" hangingPunct="0">
      <a:spcBef>
        <a:spcPct val="30000"/>
      </a:spcBef>
      <a:spcAft>
        <a:spcPct val="0"/>
      </a:spcAft>
      <a:defRPr sz="1200" kern="1200">
        <a:solidFill>
          <a:schemeClr val="tx1"/>
        </a:solidFill>
        <a:latin typeface="宋体" pitchFamily="2" charset="-122"/>
        <a:ea typeface="+mn-ea"/>
        <a:cs typeface="宋体" pitchFamily="2" charset="-122"/>
      </a:defRPr>
    </a:lvl2pPr>
    <a:lvl3pPr marL="914400" algn="l" rtl="0" eaLnBrk="0" fontAlgn="base" hangingPunct="0">
      <a:spcBef>
        <a:spcPct val="30000"/>
      </a:spcBef>
      <a:spcAft>
        <a:spcPct val="0"/>
      </a:spcAft>
      <a:defRPr sz="1200" kern="1200">
        <a:solidFill>
          <a:schemeClr val="tx1"/>
        </a:solidFill>
        <a:latin typeface="宋体" pitchFamily="2" charset="-122"/>
        <a:ea typeface="+mn-ea"/>
        <a:cs typeface="宋体" pitchFamily="2" charset="-122"/>
      </a:defRPr>
    </a:lvl3pPr>
    <a:lvl4pPr marL="1371600" algn="l" rtl="0" eaLnBrk="0" fontAlgn="base" hangingPunct="0">
      <a:spcBef>
        <a:spcPct val="30000"/>
      </a:spcBef>
      <a:spcAft>
        <a:spcPct val="0"/>
      </a:spcAft>
      <a:defRPr sz="1200" kern="1200">
        <a:solidFill>
          <a:schemeClr val="tx1"/>
        </a:solidFill>
        <a:latin typeface="宋体" pitchFamily="2" charset="-122"/>
        <a:ea typeface="+mn-ea"/>
        <a:cs typeface="宋体" pitchFamily="2" charset="-122"/>
      </a:defRPr>
    </a:lvl4pPr>
    <a:lvl5pPr marL="1828800" algn="l" rtl="0" eaLnBrk="0" fontAlgn="base" hangingPunct="0">
      <a:spcBef>
        <a:spcPct val="30000"/>
      </a:spcBef>
      <a:spcAft>
        <a:spcPct val="0"/>
      </a:spcAft>
      <a:defRPr sz="1200" kern="1200">
        <a:solidFill>
          <a:schemeClr val="tx1"/>
        </a:solidFill>
        <a:latin typeface="宋体" pitchFamily="2" charset="-122"/>
        <a:ea typeface="+mn-ea"/>
        <a:cs typeface="宋体"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1.37</a:t>
            </a:r>
            <a:r>
              <a:rPr lang="zh-CN" altLang="en-US" smtClean="0"/>
              <a:t>万平方公里</a:t>
            </a:r>
            <a:r>
              <a:rPr lang="en-US" altLang="zh-CN" smtClean="0"/>
              <a:t>&lt;=38</a:t>
            </a:r>
            <a:r>
              <a:rPr lang="zh-CN" altLang="en-US" smtClean="0"/>
              <a:t>万平方公里的云南省，中国总面积</a:t>
            </a:r>
            <a:r>
              <a:rPr lang="en-US" altLang="zh-CN" smtClean="0"/>
              <a:t>960</a:t>
            </a:r>
            <a:r>
              <a:rPr lang="zh-CN" altLang="en-US" smtClean="0"/>
              <a:t>万，是日本的</a:t>
            </a:r>
            <a:r>
              <a:rPr lang="en-US" altLang="zh-CN" smtClean="0"/>
              <a:t>25</a:t>
            </a:r>
            <a:r>
              <a:rPr lang="zh-CN" altLang="en-US" smtClean="0"/>
              <a:t>倍。日本凭什么侵华？</a:t>
            </a:r>
            <a:endParaRPr lang="en-US" altLang="zh-CN" smtClean="0"/>
          </a:p>
          <a:p>
            <a:r>
              <a:rPr lang="en-US" altLang="zh-CN" smtClean="0"/>
              <a:t>2.</a:t>
            </a:r>
            <a:r>
              <a:rPr lang="zh-CN" altLang="en-US" smtClean="0"/>
              <a:t>日本从那年开始侵华？侵华那个地方？</a:t>
            </a:r>
            <a:r>
              <a:rPr lang="en-US" altLang="zh-CN" smtClean="0"/>
              <a:t>1874</a:t>
            </a:r>
            <a:r>
              <a:rPr lang="zh-CN" altLang="en-US" smtClean="0"/>
              <a:t>年，台湾。</a:t>
            </a:r>
          </a:p>
        </p:txBody>
      </p:sp>
      <p:sp>
        <p:nvSpPr>
          <p:cNvPr id="4" name="灯片编号占位符 3"/>
          <p:cNvSpPr>
            <a:spLocks noGrp="1"/>
          </p:cNvSpPr>
          <p:nvPr>
            <p:ph type="sldNum" sz="quarter" idx="5"/>
          </p:nvPr>
        </p:nvSpPr>
        <p:spPr/>
        <p:txBody>
          <a:bodyPr/>
          <a:lstStyle/>
          <a:p>
            <a:pPr>
              <a:defRPr/>
            </a:pPr>
            <a:fld id="{7FBC5AE9-A0DF-43E2-B92D-27CE16EC4C3B}" type="slidenum">
              <a:rPr lang="zh-CN" altLang="en-US" smtClean="0"/>
              <a:pPr>
                <a:defRPr/>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871DB549-47A0-4366-8D2E-DD1C3BBEFC29}" type="slidenum">
              <a:rPr lang="zh-CN" altLang="en-US" smtClean="0"/>
              <a:pPr>
                <a:defRPr/>
              </a:pPr>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7.1941</a:t>
            </a:r>
            <a:r>
              <a:rPr lang="zh-CN" altLang="en-US" smtClean="0"/>
              <a:t>年惨案</a:t>
            </a:r>
            <a:r>
              <a:rPr lang="zh-CN" altLang="en-US" smtClean="0">
                <a:solidFill>
                  <a:srgbClr val="FF0000"/>
                </a:solidFill>
                <a:latin typeface="方正粗圆简体" pitchFamily="65" charset="-122"/>
                <a:ea typeface="方正粗圆简体" pitchFamily="65" charset="-122"/>
              </a:rPr>
              <a:t>潘家峪村。</a:t>
            </a:r>
            <a:r>
              <a:rPr lang="zh-CN" altLang="zh-CN" smtClean="0">
                <a:latin typeface="方正粗圆简体" pitchFamily="65" charset="-122"/>
                <a:ea typeface="方正粗圆简体" pitchFamily="65" charset="-122"/>
              </a:rPr>
              <a:t>重庆校场口防空洞</a:t>
            </a:r>
            <a:endParaRPr lang="zh-CN" altLang="en-US" smtClean="0"/>
          </a:p>
        </p:txBody>
      </p:sp>
      <p:sp>
        <p:nvSpPr>
          <p:cNvPr id="4" name="灯片编号占位符 3"/>
          <p:cNvSpPr>
            <a:spLocks noGrp="1"/>
          </p:cNvSpPr>
          <p:nvPr>
            <p:ph type="sldNum" sz="quarter" idx="5"/>
          </p:nvPr>
        </p:nvSpPr>
        <p:spPr/>
        <p:txBody>
          <a:bodyPr/>
          <a:lstStyle/>
          <a:p>
            <a:pPr>
              <a:defRPr/>
            </a:pPr>
            <a:fld id="{68D7EBED-7DF8-4AFC-AAA2-5CC9521AD9D0}" type="slidenum">
              <a:rPr lang="zh-CN" altLang="en-US" smtClean="0"/>
              <a:pPr>
                <a:defRPr/>
              </a:pPr>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fld id="{18962634-44BB-4125-AA02-2986E9970A14}" type="slidenum">
              <a:rPr lang="zh-CN" altLang="en-US" smtClean="0"/>
              <a:pPr eaLnBrk="1" fontAlgn="base" hangingPunct="1">
                <a:spcBef>
                  <a:spcPct val="0"/>
                </a:spcBef>
                <a:spcAft>
                  <a:spcPct val="0"/>
                </a:spcAft>
              </a:pPr>
              <a:t>16</a:t>
            </a:fld>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2001D695-82E7-487E-B9F1-F855BDDD8EBA}" type="slidenum">
              <a:rPr lang="zh-CN" altLang="en-US" sz="1200">
                <a:latin typeface="+mn-lt"/>
                <a:ea typeface="+mn-ea"/>
              </a:rPr>
              <a:pPr algn="r" fontAlgn="auto">
                <a:spcBef>
                  <a:spcPts val="0"/>
                </a:spcBef>
                <a:spcAft>
                  <a:spcPts val="0"/>
                </a:spcAft>
                <a:defRPr/>
              </a:pPr>
              <a:t>17</a:t>
            </a:fld>
            <a:endParaRPr lang="zh-CN" altLang="en-US" sz="1200">
              <a:latin typeface="+mn-lt"/>
              <a:ea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52683168-D6F9-44E2-8279-D05B08CE9A16}" type="slidenum">
              <a:rPr lang="zh-CN" altLang="en-US" smtClean="0"/>
              <a:pPr>
                <a:defRPr/>
              </a:pPr>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惨绝人寰：世界上再没有比这更惨痛的事。形容惨痛到了极点</a:t>
            </a:r>
            <a:r>
              <a:rPr lang="en-US" altLang="zh-CN" smtClean="0"/>
              <a:t>,</a:t>
            </a:r>
            <a:r>
              <a:rPr lang="zh-CN" altLang="en-US" smtClean="0"/>
              <a:t>世上少有。多形容酷刑、屠杀等造成的各种惨状。</a:t>
            </a:r>
          </a:p>
        </p:txBody>
      </p:sp>
      <p:sp>
        <p:nvSpPr>
          <p:cNvPr id="4" name="灯片编号占位符 3"/>
          <p:cNvSpPr>
            <a:spLocks noGrp="1"/>
          </p:cNvSpPr>
          <p:nvPr>
            <p:ph type="sldNum" sz="quarter" idx="5"/>
          </p:nvPr>
        </p:nvSpPr>
        <p:spPr/>
        <p:txBody>
          <a:bodyPr/>
          <a:lstStyle/>
          <a:p>
            <a:pPr>
              <a:defRPr/>
            </a:pPr>
            <a:fld id="{DD0655FA-99F4-4B80-AB5C-51C4E0E917A8}" type="slidenum">
              <a:rPr lang="zh-CN" altLang="en-US" smtClean="0"/>
              <a:pPr>
                <a:defRPr/>
              </a:pPr>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8.1945</a:t>
            </a:r>
            <a:r>
              <a:rPr lang="zh-CN" altLang="en-US" smtClean="0"/>
              <a:t>年光辉的时刻</a:t>
            </a:r>
          </a:p>
        </p:txBody>
      </p:sp>
      <p:sp>
        <p:nvSpPr>
          <p:cNvPr id="4" name="灯片编号占位符 3"/>
          <p:cNvSpPr>
            <a:spLocks noGrp="1"/>
          </p:cNvSpPr>
          <p:nvPr>
            <p:ph type="sldNum" sz="quarter" idx="5"/>
          </p:nvPr>
        </p:nvSpPr>
        <p:spPr/>
        <p:txBody>
          <a:bodyPr/>
          <a:lstStyle/>
          <a:p>
            <a:pPr>
              <a:defRPr/>
            </a:pPr>
            <a:fld id="{16C7C098-CCDD-4217-8DF4-994F76B43A16}" type="slidenum">
              <a:rPr lang="zh-CN" altLang="en-US" smtClean="0"/>
              <a:pPr>
                <a:defRPr/>
              </a:pPr>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4" name="灯片编号占位符 3"/>
          <p:cNvSpPr>
            <a:spLocks noGrp="1"/>
          </p:cNvSpPr>
          <p:nvPr>
            <p:ph type="sldNum" sz="quarter" idx="5"/>
          </p:nvPr>
        </p:nvSpPr>
        <p:spPr/>
        <p:txBody>
          <a:bodyPr/>
          <a:lstStyle/>
          <a:p>
            <a:pPr>
              <a:defRPr/>
            </a:pPr>
            <a:fld id="{8634180B-A798-43BA-AE1D-E0E17A124D5B}" type="slidenum">
              <a:rPr lang="zh-CN" altLang="en-US" smtClean="0"/>
              <a:pPr>
                <a:defRPr/>
              </a:pPr>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9.</a:t>
            </a:r>
            <a:r>
              <a:rPr lang="zh-CN" altLang="en-US" smtClean="0"/>
              <a:t>最后，我有四个字和大家共勉的，</a:t>
            </a:r>
            <a:r>
              <a:rPr lang="zh-CN" altLang="en-US" smtClean="0">
                <a:latin typeface="楷体" pitchFamily="49" charset="-122"/>
                <a:ea typeface="楷体" pitchFamily="49" charset="-122"/>
              </a:rPr>
              <a:t>勿忘国耻</a:t>
            </a:r>
          </a:p>
          <a:p>
            <a:endParaRPr lang="zh-CN" altLang="en-US" smtClean="0"/>
          </a:p>
        </p:txBody>
      </p:sp>
      <p:sp>
        <p:nvSpPr>
          <p:cNvPr id="4" name="灯片编号占位符 3"/>
          <p:cNvSpPr>
            <a:spLocks noGrp="1"/>
          </p:cNvSpPr>
          <p:nvPr>
            <p:ph type="sldNum" sz="quarter" idx="5"/>
          </p:nvPr>
        </p:nvSpPr>
        <p:spPr/>
        <p:txBody>
          <a:bodyPr/>
          <a:lstStyle/>
          <a:p>
            <a:pPr>
              <a:defRPr/>
            </a:pPr>
            <a:fld id="{3F2ACA18-44E7-4875-9375-C826AD71010C}" type="slidenum">
              <a:rPr lang="zh-CN" altLang="en-US" smtClean="0"/>
              <a:pPr>
                <a:defRPr/>
              </a:pPr>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3.20</a:t>
            </a:r>
            <a:r>
              <a:rPr lang="zh-CN" altLang="en-US" smtClean="0"/>
              <a:t>年后，</a:t>
            </a:r>
            <a:r>
              <a:rPr lang="en-US" altLang="zh-CN" smtClean="0"/>
              <a:t>1894</a:t>
            </a:r>
            <a:r>
              <a:rPr lang="zh-CN" altLang="en-US" smtClean="0"/>
              <a:t>年</a:t>
            </a:r>
          </a:p>
        </p:txBody>
      </p:sp>
      <p:sp>
        <p:nvSpPr>
          <p:cNvPr id="4" name="灯片编号占位符 3"/>
          <p:cNvSpPr>
            <a:spLocks noGrp="1"/>
          </p:cNvSpPr>
          <p:nvPr>
            <p:ph type="sldNum" sz="quarter" idx="5"/>
          </p:nvPr>
        </p:nvSpPr>
        <p:spPr/>
        <p:txBody>
          <a:bodyPr/>
          <a:lstStyle/>
          <a:p>
            <a:pPr>
              <a:defRPr/>
            </a:pPr>
            <a:fld id="{548B0F93-61A9-4DB6-830E-688BAE1EBFC5}" type="slidenum">
              <a:rPr lang="zh-CN" altLang="en-US" smtClean="0"/>
              <a:pPr>
                <a:defRPr/>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管带，清代军事职官名称。海军的舰长亦用此称。</a:t>
            </a:r>
          </a:p>
        </p:txBody>
      </p:sp>
      <p:sp>
        <p:nvSpPr>
          <p:cNvPr id="4" name="灯片编号占位符 3"/>
          <p:cNvSpPr>
            <a:spLocks noGrp="1"/>
          </p:cNvSpPr>
          <p:nvPr>
            <p:ph type="sldNum" sz="quarter" idx="5"/>
          </p:nvPr>
        </p:nvSpPr>
        <p:spPr/>
        <p:txBody>
          <a:bodyPr/>
          <a:lstStyle/>
          <a:p>
            <a:pPr>
              <a:defRPr/>
            </a:pPr>
            <a:fld id="{FEA6615C-6E52-41B1-9E07-74FF69AFDDE3}" type="slidenum">
              <a:rPr lang="zh-CN" altLang="en-US" smtClean="0"/>
              <a:pPr>
                <a:defRPr/>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4.1900</a:t>
            </a:r>
            <a:r>
              <a:rPr lang="zh-CN" altLang="en-US" smtClean="0"/>
              <a:t>年，北京发生什么？八国联军，那这八个国家包括日本吗？</a:t>
            </a:r>
          </a:p>
        </p:txBody>
      </p:sp>
      <p:sp>
        <p:nvSpPr>
          <p:cNvPr id="4" name="灯片编号占位符 3"/>
          <p:cNvSpPr>
            <a:spLocks noGrp="1"/>
          </p:cNvSpPr>
          <p:nvPr>
            <p:ph type="sldNum" sz="quarter" idx="5"/>
          </p:nvPr>
        </p:nvSpPr>
        <p:spPr/>
        <p:txBody>
          <a:bodyPr/>
          <a:lstStyle/>
          <a:p>
            <a:pPr>
              <a:defRPr/>
            </a:pPr>
            <a:fld id="{E1A1295E-D348-40C9-831B-0BB987F4363B}" type="slidenum">
              <a:rPr lang="zh-CN" altLang="en-US" smtClean="0"/>
              <a:pPr>
                <a:defRPr/>
              </a:pPr>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5.1931</a:t>
            </a:r>
            <a:r>
              <a:rPr lang="zh-CN" altLang="en-US" smtClean="0"/>
              <a:t>年 在我国东北三省？</a:t>
            </a:r>
          </a:p>
        </p:txBody>
      </p:sp>
      <p:sp>
        <p:nvSpPr>
          <p:cNvPr id="4" name="灯片编号占位符 3"/>
          <p:cNvSpPr>
            <a:spLocks noGrp="1"/>
          </p:cNvSpPr>
          <p:nvPr>
            <p:ph type="sldNum" sz="quarter" idx="5"/>
          </p:nvPr>
        </p:nvSpPr>
        <p:spPr/>
        <p:txBody>
          <a:bodyPr/>
          <a:lstStyle/>
          <a:p>
            <a:pPr>
              <a:defRPr/>
            </a:pPr>
            <a:fld id="{40C57AF4-3563-486F-9938-3FA1AA57832A}" type="slidenum">
              <a:rPr lang="zh-CN" altLang="en-US" smtClean="0"/>
              <a:pPr>
                <a:defRPr/>
              </a:pPr>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1931</a:t>
            </a:r>
            <a:r>
              <a:rPr lang="zh-CN" altLang="en-US" smtClean="0"/>
              <a:t>年，</a:t>
            </a:r>
            <a:r>
              <a:rPr lang="en-US" altLang="zh-CN" smtClean="0"/>
              <a:t>9-18-</a:t>
            </a:r>
            <a:endParaRPr lang="zh-CN" altLang="en-US" smtClean="0"/>
          </a:p>
        </p:txBody>
      </p:sp>
      <p:sp>
        <p:nvSpPr>
          <p:cNvPr id="4" name="灯片编号占位符 3"/>
          <p:cNvSpPr>
            <a:spLocks noGrp="1"/>
          </p:cNvSpPr>
          <p:nvPr>
            <p:ph type="sldNum" sz="quarter" idx="5"/>
          </p:nvPr>
        </p:nvSpPr>
        <p:spPr/>
        <p:txBody>
          <a:bodyPr/>
          <a:lstStyle/>
          <a:p>
            <a:pPr>
              <a:defRPr/>
            </a:pPr>
            <a:fld id="{DFF27F63-375D-4E0C-9E6B-E09D907F38CA}" type="slidenum">
              <a:rPr lang="zh-CN" altLang="en-US" smtClean="0"/>
              <a:pPr>
                <a:defRPr/>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6.1937</a:t>
            </a:r>
            <a:r>
              <a:rPr lang="zh-CN" altLang="en-US" smtClean="0"/>
              <a:t>年发生的惨案  </a:t>
            </a:r>
            <a:r>
              <a:rPr lang="en-US" altLang="zh-CN" smtClean="0"/>
              <a:t>7-7 </a:t>
            </a:r>
            <a:r>
              <a:rPr lang="zh-CN" altLang="en-US" smtClean="0"/>
              <a:t>南京大屠杀</a:t>
            </a:r>
          </a:p>
        </p:txBody>
      </p:sp>
      <p:sp>
        <p:nvSpPr>
          <p:cNvPr id="4" name="灯片编号占位符 3"/>
          <p:cNvSpPr>
            <a:spLocks noGrp="1"/>
          </p:cNvSpPr>
          <p:nvPr>
            <p:ph type="sldNum" sz="quarter" idx="5"/>
          </p:nvPr>
        </p:nvSpPr>
        <p:spPr/>
        <p:txBody>
          <a:bodyPr/>
          <a:lstStyle/>
          <a:p>
            <a:pPr>
              <a:defRPr/>
            </a:pPr>
            <a:fld id="{DB2C719F-6D21-4415-8F53-D3CEEE556AC2}" type="slidenum">
              <a:rPr lang="zh-CN" altLang="en-US" smtClean="0"/>
              <a:pPr>
                <a:defRPr/>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CA39C4F2-A5FA-447B-B4AD-4800B6FC99DB}" type="slidenum">
              <a:rPr lang="zh-CN" altLang="en-US" smtClean="0"/>
              <a:pPr>
                <a:defRPr/>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5283CEBE-0C05-46D8-AB63-880A73C94744}" type="slidenum">
              <a:rPr lang="zh-CN" altLang="en-US" smtClean="0"/>
              <a:pPr>
                <a:defRPr/>
              </a:pPr>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0E47B485-789D-4626-812C-C1A66E201391}" type="datetimeFigureOut">
              <a:rPr lang="zh-CN" altLang="en-US"/>
              <a:pPr>
                <a:defRPr/>
              </a:pPr>
              <a:t>2013/8/23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7C1DFAE-F336-4CD7-9615-78CBE3FF6286}" type="slidenum">
              <a:rPr lang="zh-CN" altLang="en-US"/>
              <a:pPr>
                <a:defRPr/>
              </a:pPr>
              <a:t>‹#›</a:t>
            </a:fld>
            <a:endParaRPr lang="zh-CN" altLang="en-US"/>
          </a:p>
        </p:txBody>
      </p:sp>
    </p:spTree>
    <p:extLst>
      <p:ext uri="{BB962C8B-B14F-4D97-AF65-F5344CB8AC3E}">
        <p14:creationId xmlns:p14="http://schemas.microsoft.com/office/powerpoint/2010/main" val="1990314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F24AC1E-D66F-4D88-B36B-B86C8F1AF6FB}" type="datetimeFigureOut">
              <a:rPr lang="zh-CN" altLang="en-US"/>
              <a:pPr>
                <a:defRPr/>
              </a:pPr>
              <a:t>2013/8/23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E8E42ED-8BEC-451C-856F-A158E447889C}" type="slidenum">
              <a:rPr lang="zh-CN" altLang="en-US"/>
              <a:pPr>
                <a:defRPr/>
              </a:pPr>
              <a:t>‹#›</a:t>
            </a:fld>
            <a:endParaRPr lang="zh-CN" altLang="en-US"/>
          </a:p>
        </p:txBody>
      </p:sp>
    </p:spTree>
    <p:extLst>
      <p:ext uri="{BB962C8B-B14F-4D97-AF65-F5344CB8AC3E}">
        <p14:creationId xmlns:p14="http://schemas.microsoft.com/office/powerpoint/2010/main" val="259364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18C46A4-FFBF-4ECF-9C1F-6CDB82A1CC62}" type="datetimeFigureOut">
              <a:rPr lang="zh-CN" altLang="en-US"/>
              <a:pPr>
                <a:defRPr/>
              </a:pPr>
              <a:t>2013/8/23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CFB1AE4-5737-4CB1-8EDC-5F9C6CC4AA5A}" type="slidenum">
              <a:rPr lang="zh-CN" altLang="en-US"/>
              <a:pPr>
                <a:defRPr/>
              </a:pPr>
              <a:t>‹#›</a:t>
            </a:fld>
            <a:endParaRPr lang="zh-CN" altLang="en-US"/>
          </a:p>
        </p:txBody>
      </p:sp>
    </p:spTree>
    <p:extLst>
      <p:ext uri="{BB962C8B-B14F-4D97-AF65-F5344CB8AC3E}">
        <p14:creationId xmlns:p14="http://schemas.microsoft.com/office/powerpoint/2010/main" val="64102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C6B369B-1483-457F-8188-21C83EFE49E3}" type="datetimeFigureOut">
              <a:rPr lang="zh-CN" altLang="en-US"/>
              <a:pPr>
                <a:defRPr/>
              </a:pPr>
              <a:t>2013/8/23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A5C2BA5-0065-4513-94ED-43F7D6399FF2}" type="slidenum">
              <a:rPr lang="zh-CN" altLang="en-US"/>
              <a:pPr>
                <a:defRPr/>
              </a:pPr>
              <a:t>‹#›</a:t>
            </a:fld>
            <a:endParaRPr lang="zh-CN" altLang="en-US"/>
          </a:p>
        </p:txBody>
      </p:sp>
    </p:spTree>
    <p:extLst>
      <p:ext uri="{BB962C8B-B14F-4D97-AF65-F5344CB8AC3E}">
        <p14:creationId xmlns:p14="http://schemas.microsoft.com/office/powerpoint/2010/main" val="115648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7774C7A-9822-474A-B0DE-E1E754818CEC}" type="datetimeFigureOut">
              <a:rPr lang="zh-CN" altLang="en-US"/>
              <a:pPr>
                <a:defRPr/>
              </a:pPr>
              <a:t>2013/8/23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6BA60B0-4939-4935-8745-F0D26398B92F}" type="slidenum">
              <a:rPr lang="zh-CN" altLang="en-US"/>
              <a:pPr>
                <a:defRPr/>
              </a:pPr>
              <a:t>‹#›</a:t>
            </a:fld>
            <a:endParaRPr lang="zh-CN" altLang="en-US"/>
          </a:p>
        </p:txBody>
      </p:sp>
    </p:spTree>
    <p:extLst>
      <p:ext uri="{BB962C8B-B14F-4D97-AF65-F5344CB8AC3E}">
        <p14:creationId xmlns:p14="http://schemas.microsoft.com/office/powerpoint/2010/main" val="3543429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780F55F7-C190-4DC6-90B7-444EC1FA9035}" type="datetimeFigureOut">
              <a:rPr lang="zh-CN" altLang="en-US"/>
              <a:pPr>
                <a:defRPr/>
              </a:pPr>
              <a:t>2013/8/23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EFAE8A7-97ED-41AF-B5A6-9EED2A2DC442}" type="slidenum">
              <a:rPr lang="zh-CN" altLang="en-US"/>
              <a:pPr>
                <a:defRPr/>
              </a:pPr>
              <a:t>‹#›</a:t>
            </a:fld>
            <a:endParaRPr lang="zh-CN" altLang="en-US"/>
          </a:p>
        </p:txBody>
      </p:sp>
    </p:spTree>
    <p:extLst>
      <p:ext uri="{BB962C8B-B14F-4D97-AF65-F5344CB8AC3E}">
        <p14:creationId xmlns:p14="http://schemas.microsoft.com/office/powerpoint/2010/main" val="3526087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8A4F1D80-44C3-4102-90DC-5FCA2CCA4D45}" type="datetimeFigureOut">
              <a:rPr lang="zh-CN" altLang="en-US"/>
              <a:pPr>
                <a:defRPr/>
              </a:pPr>
              <a:t>2013/8/23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0F96B91-9920-4217-A60A-FC79E60BDD46}" type="slidenum">
              <a:rPr lang="zh-CN" altLang="en-US"/>
              <a:pPr>
                <a:defRPr/>
              </a:pPr>
              <a:t>‹#›</a:t>
            </a:fld>
            <a:endParaRPr lang="zh-CN" altLang="en-US"/>
          </a:p>
        </p:txBody>
      </p:sp>
    </p:spTree>
    <p:extLst>
      <p:ext uri="{BB962C8B-B14F-4D97-AF65-F5344CB8AC3E}">
        <p14:creationId xmlns:p14="http://schemas.microsoft.com/office/powerpoint/2010/main" val="5376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2898EF47-12F5-4571-A044-16D76C64AD84}" type="datetimeFigureOut">
              <a:rPr lang="zh-CN" altLang="en-US"/>
              <a:pPr>
                <a:defRPr/>
              </a:pPr>
              <a:t>2013/8/23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B09C092-87AA-4D6E-85FD-4A558E6D55DD}" type="slidenum">
              <a:rPr lang="zh-CN" altLang="en-US"/>
              <a:pPr>
                <a:defRPr/>
              </a:pPr>
              <a:t>‹#›</a:t>
            </a:fld>
            <a:endParaRPr lang="zh-CN" altLang="en-US"/>
          </a:p>
        </p:txBody>
      </p:sp>
    </p:spTree>
    <p:extLst>
      <p:ext uri="{BB962C8B-B14F-4D97-AF65-F5344CB8AC3E}">
        <p14:creationId xmlns:p14="http://schemas.microsoft.com/office/powerpoint/2010/main" val="31680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3F82677-7E27-41B4-A5CF-EC38FA8FF5BA}" type="datetimeFigureOut">
              <a:rPr lang="zh-CN" altLang="en-US"/>
              <a:pPr>
                <a:defRPr/>
              </a:pPr>
              <a:t>2013/8/23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972BA2B-F883-4B68-B2CB-372DA2AF5EA3}" type="slidenum">
              <a:rPr lang="zh-CN" altLang="en-US"/>
              <a:pPr>
                <a:defRPr/>
              </a:pPr>
              <a:t>‹#›</a:t>
            </a:fld>
            <a:endParaRPr lang="zh-CN" altLang="en-US"/>
          </a:p>
        </p:txBody>
      </p:sp>
    </p:spTree>
    <p:extLst>
      <p:ext uri="{BB962C8B-B14F-4D97-AF65-F5344CB8AC3E}">
        <p14:creationId xmlns:p14="http://schemas.microsoft.com/office/powerpoint/2010/main" val="423225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5C8CEDB-44D3-4225-B817-BFADE588DA77}" type="datetimeFigureOut">
              <a:rPr lang="zh-CN" altLang="en-US"/>
              <a:pPr>
                <a:defRPr/>
              </a:pPr>
              <a:t>2013/8/23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DE4311A-15F9-42AA-974B-1DCCB3F8147B}" type="slidenum">
              <a:rPr lang="zh-CN" altLang="en-US"/>
              <a:pPr>
                <a:defRPr/>
              </a:pPr>
              <a:t>‹#›</a:t>
            </a:fld>
            <a:endParaRPr lang="zh-CN" altLang="en-US"/>
          </a:p>
        </p:txBody>
      </p:sp>
    </p:spTree>
    <p:extLst>
      <p:ext uri="{BB962C8B-B14F-4D97-AF65-F5344CB8AC3E}">
        <p14:creationId xmlns:p14="http://schemas.microsoft.com/office/powerpoint/2010/main" val="3556029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2BDF65A-578E-4925-9DAC-7DE8667F893E}" type="datetimeFigureOut">
              <a:rPr lang="zh-CN" altLang="en-US"/>
              <a:pPr>
                <a:defRPr/>
              </a:pPr>
              <a:t>2013/8/23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F30BCC4-9B98-43B3-8CD9-A60E4FB62043}" type="slidenum">
              <a:rPr lang="zh-CN" altLang="en-US"/>
              <a:pPr>
                <a:defRPr/>
              </a:pPr>
              <a:t>‹#›</a:t>
            </a:fld>
            <a:endParaRPr lang="zh-CN" altLang="en-US"/>
          </a:p>
        </p:txBody>
      </p:sp>
    </p:spTree>
    <p:extLst>
      <p:ext uri="{BB962C8B-B14F-4D97-AF65-F5344CB8AC3E}">
        <p14:creationId xmlns:p14="http://schemas.microsoft.com/office/powerpoint/2010/main" val="3570673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6B8BEE43-49F2-4168-8818-E66D85C4B67F}" type="datetimeFigureOut">
              <a:rPr lang="zh-CN" altLang="en-US"/>
              <a:pPr>
                <a:defRPr/>
              </a:pPr>
              <a:t>2013/8/23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C491556E-FB29-4A7D-90E1-C6DA09EBD52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宋体" pitchFamily="2" charset="-122"/>
          <a:ea typeface="+mj-ea"/>
          <a:cs typeface="宋体" pitchFamily="2" charset="-122"/>
        </a:defRPr>
      </a:lvl1pPr>
      <a:lvl2pPr algn="ctr" rtl="0" eaLnBrk="0" fontAlgn="base" hangingPunct="0">
        <a:spcBef>
          <a:spcPct val="0"/>
        </a:spcBef>
        <a:spcAft>
          <a:spcPct val="0"/>
        </a:spcAft>
        <a:defRPr sz="4400">
          <a:solidFill>
            <a:schemeClr val="tx1"/>
          </a:solidFill>
          <a:latin typeface="宋体" pitchFamily="2" charset="-122"/>
          <a:ea typeface="宋体" charset="-122"/>
          <a:cs typeface="宋体" pitchFamily="2" charset="-122"/>
        </a:defRPr>
      </a:lvl2pPr>
      <a:lvl3pPr algn="ctr" rtl="0" eaLnBrk="0" fontAlgn="base" hangingPunct="0">
        <a:spcBef>
          <a:spcPct val="0"/>
        </a:spcBef>
        <a:spcAft>
          <a:spcPct val="0"/>
        </a:spcAft>
        <a:defRPr sz="4400">
          <a:solidFill>
            <a:schemeClr val="tx1"/>
          </a:solidFill>
          <a:latin typeface="宋体" pitchFamily="2" charset="-122"/>
          <a:ea typeface="宋体" charset="-122"/>
          <a:cs typeface="宋体" pitchFamily="2" charset="-122"/>
        </a:defRPr>
      </a:lvl3pPr>
      <a:lvl4pPr algn="ctr" rtl="0" eaLnBrk="0" fontAlgn="base" hangingPunct="0">
        <a:spcBef>
          <a:spcPct val="0"/>
        </a:spcBef>
        <a:spcAft>
          <a:spcPct val="0"/>
        </a:spcAft>
        <a:defRPr sz="4400">
          <a:solidFill>
            <a:schemeClr val="tx1"/>
          </a:solidFill>
          <a:latin typeface="宋体" pitchFamily="2" charset="-122"/>
          <a:ea typeface="宋体" charset="-122"/>
          <a:cs typeface="宋体" pitchFamily="2" charset="-122"/>
        </a:defRPr>
      </a:lvl4pPr>
      <a:lvl5pPr algn="ctr" rtl="0" eaLnBrk="0" fontAlgn="base" hangingPunct="0">
        <a:spcBef>
          <a:spcPct val="0"/>
        </a:spcBef>
        <a:spcAft>
          <a:spcPct val="0"/>
        </a:spcAft>
        <a:defRPr sz="4400">
          <a:solidFill>
            <a:schemeClr val="tx1"/>
          </a:solidFill>
          <a:latin typeface="宋体" pitchFamily="2" charset="-122"/>
          <a:ea typeface="宋体" charset="-122"/>
          <a:cs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宋体" pitchFamily="2" charset="-122"/>
          <a:ea typeface="+mn-ea"/>
          <a:cs typeface="宋体" pitchFamily="2" charset="-122"/>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宋体" pitchFamily="2" charset="-122"/>
          <a:ea typeface="+mn-ea"/>
          <a:cs typeface="宋体" pitchFamily="2" charset="-122"/>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宋体" pitchFamily="2" charset="-122"/>
          <a:ea typeface="+mn-ea"/>
          <a:cs typeface="宋体" pitchFamily="2" charset="-122"/>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宋体" pitchFamily="2" charset="-122"/>
          <a:ea typeface="+mn-ea"/>
          <a:cs typeface="宋体" pitchFamily="2" charset="-122"/>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宋体" pitchFamily="2" charset="-122"/>
          <a:ea typeface="+mn-ea"/>
          <a:cs typeface="宋体" pitchFamily="2"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hyperlink" Target="http://www.hbtv.com.cn/zt/lunxian/tuku/images/zuixing/43.jpg" TargetMode="External"/><Relationship Id="rId7" Type="http://schemas.openxmlformats.org/officeDocument/2006/relationships/image" Target="../media/image15.png"/><Relationship Id="rId12"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g"/></Relationships>
</file>

<file path=ppt/slides/_rels/slide19.xml.rels><?xml version="1.0" encoding="UTF-8" standalone="yes"?>
<Relationships xmlns="http://schemas.openxmlformats.org/package/2006/relationships"><Relationship Id="rId8" Type="http://schemas.openxmlformats.org/officeDocument/2006/relationships/hyperlink" Target="http://www.china.org.cn/chinese/zhuanti/kzsl/851850.htm" TargetMode="External"/><Relationship Id="rId13" Type="http://schemas.openxmlformats.org/officeDocument/2006/relationships/image" Target="../media/image27.jpeg"/><Relationship Id="rId3" Type="http://schemas.openxmlformats.org/officeDocument/2006/relationships/image" Target="../media/image20.jpeg"/><Relationship Id="rId7" Type="http://schemas.openxmlformats.org/officeDocument/2006/relationships/image" Target="../media/image23.jpeg"/><Relationship Id="rId12" Type="http://schemas.openxmlformats.org/officeDocument/2006/relationships/image" Target="../media/image26.png"/><Relationship Id="rId17" Type="http://schemas.openxmlformats.org/officeDocument/2006/relationships/image" Target="../media/image11.gif"/><Relationship Id="rId2" Type="http://schemas.openxmlformats.org/officeDocument/2006/relationships/notesSlide" Target="../notesSlides/notesSlide15.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hyperlink" Target="http://www.china.org.cn/chinese/zhuanti/kzsl/851851.htm" TargetMode="External"/><Relationship Id="rId11" Type="http://schemas.openxmlformats.org/officeDocument/2006/relationships/image" Target="../media/image25.jpeg"/><Relationship Id="rId5" Type="http://schemas.openxmlformats.org/officeDocument/2006/relationships/image" Target="../media/image22.png"/><Relationship Id="rId15" Type="http://schemas.openxmlformats.org/officeDocument/2006/relationships/image" Target="../media/image29.png"/><Relationship Id="rId10" Type="http://schemas.openxmlformats.org/officeDocument/2006/relationships/hyperlink" Target="http://www.china.org.cn/chinese/zhuanti/kzsl/851846.htm" TargetMode="External"/><Relationship Id="rId4" Type="http://schemas.openxmlformats.org/officeDocument/2006/relationships/image" Target="../media/image21.jpeg"/><Relationship Id="rId9" Type="http://schemas.openxmlformats.org/officeDocument/2006/relationships/image" Target="../media/image24.jpe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a:noFill/>
          </a:ln>
        </p:spPr>
        <p:style>
          <a:lnRef idx="0">
            <a:schemeClr val="accent2"/>
          </a:lnRef>
          <a:fillRef idx="3">
            <a:schemeClr val="accent2"/>
          </a:fillRef>
          <a:effectRef idx="3">
            <a:schemeClr val="accent2"/>
          </a:effectRef>
          <a:fontRef idx="minor">
            <a:schemeClr val="lt1"/>
          </a:fontRef>
        </p:style>
      </p:pic>
      <p:sp>
        <p:nvSpPr>
          <p:cNvPr id="8" name="WordArt 9"/>
          <p:cNvSpPr>
            <a:spLocks noChangeArrowheads="1" noChangeShapeType="1" noTextEdit="1"/>
          </p:cNvSpPr>
          <p:nvPr/>
        </p:nvSpPr>
        <p:spPr bwMode="auto">
          <a:xfrm rot="20760000">
            <a:off x="2184328" y="2158680"/>
            <a:ext cx="5867351" cy="2412000"/>
          </a:xfrm>
          <a:prstGeom prst="rect">
            <a:avLst/>
          </a:prstGeom>
          <a:scene3d>
            <a:camera prst="legacyPerspectiveFront" fov="5100000">
              <a:rot lat="20400000" lon="19800000" rev="0"/>
            </a:camera>
            <a:lightRig rig="soft" dir="t"/>
          </a:scene3d>
          <a:sp3d/>
          <a:extLst>
            <a:ext uri="{AF507438-7753-43E0-B8FC-AC1667EBCBE1}">
              <a14:hiddenEffects xmlns:a14="http://schemas.microsoft.com/office/drawing/2010/main">
                <a:effectLst/>
              </a14:hiddenEffects>
            </a:ext>
          </a:extLst>
        </p:spPr>
        <p:txBody>
          <a:bodyPr wrap="none" lIns="0" tIns="0" rIns="0" bIns="0" fromWordArt="1">
            <a:prstTxWarp prst="textDeflateBottom">
              <a:avLst>
                <a:gd name="adj" fmla="val 91764"/>
              </a:avLst>
            </a:prstTxWarp>
            <a:sp3d extrusionH="323850">
              <a:bevelT w="38100" h="38100" prst="angle"/>
            </a:sp3d>
          </a:bodyPr>
          <a:lstStyle/>
          <a:p>
            <a:pPr algn="ctr" fontAlgn="auto">
              <a:spcBef>
                <a:spcPts val="0"/>
              </a:spcBef>
              <a:spcAft>
                <a:spcPts val="0"/>
              </a:spcAft>
              <a:defRPr/>
            </a:pPr>
            <a:r>
              <a:rPr lang="zh-CN" altLang="en-US" sz="3600" kern="10" dirty="0">
                <a:ln w="9525">
                  <a:round/>
                  <a:headEnd/>
                  <a:tailEnd/>
                </a:ln>
                <a:gradFill rotWithShape="0">
                  <a:gsLst>
                    <a:gs pos="0">
                      <a:srgbClr val="707070"/>
                    </a:gs>
                    <a:gs pos="50000">
                      <a:srgbClr val="FFFFFF"/>
                    </a:gs>
                    <a:gs pos="100000">
                      <a:srgbClr val="707070"/>
                    </a:gs>
                  </a:gsLst>
                  <a:lin ang="3508227" scaled="1"/>
                </a:gradFill>
                <a:latin typeface="微软雅黑" pitchFamily="34" charset="-122"/>
                <a:ea typeface="微软雅黑" pitchFamily="34" charset="-122"/>
              </a:rPr>
              <a:t>抗日这些年</a:t>
            </a:r>
          </a:p>
        </p:txBody>
      </p:sp>
      <p:sp>
        <p:nvSpPr>
          <p:cNvPr id="7" name="TextBox 6"/>
          <p:cNvSpPr txBox="1"/>
          <p:nvPr/>
        </p:nvSpPr>
        <p:spPr>
          <a:xfrm>
            <a:off x="6308766" y="5157192"/>
            <a:ext cx="1731564" cy="646331"/>
          </a:xfrm>
          <a:prstGeom prst="rect">
            <a:avLst/>
          </a:prstGeom>
          <a:effectLst>
            <a:glow rad="139700">
              <a:schemeClr val="accent2">
                <a:satMod val="175000"/>
                <a:alpha val="40000"/>
              </a:schemeClr>
            </a:glow>
            <a:outerShdw blurRad="40000" dist="23000" dir="5400000" rotWithShape="0">
              <a:srgbClr val="000000">
                <a:alpha val="35000"/>
              </a:srgbClr>
            </a:outerShdw>
            <a:reflection blurRad="6350" stA="94000" endPos="52000" dir="5400000" sy="-100000" algn="bl" rotWithShape="0"/>
          </a:effectLst>
        </p:spPr>
        <p:style>
          <a:lnRef idx="0">
            <a:schemeClr val="accent2"/>
          </a:lnRef>
          <a:fillRef idx="3">
            <a:schemeClr val="accent2"/>
          </a:fillRef>
          <a:effectRef idx="3">
            <a:schemeClr val="accent2"/>
          </a:effectRef>
          <a:fontRef idx="minor">
            <a:schemeClr val="lt1"/>
          </a:fontRef>
        </p:style>
        <p:txBody>
          <a:bodyPr wrap="none">
            <a:spAutoFit/>
          </a:bodyPr>
          <a:lstStyle/>
          <a:p>
            <a:pPr fontAlgn="auto">
              <a:spcBef>
                <a:spcPts val="0"/>
              </a:spcBef>
              <a:spcAft>
                <a:spcPts val="0"/>
              </a:spcAft>
              <a:defRPr/>
            </a:pPr>
            <a:r>
              <a:rPr lang="zh-CN" altLang="en-US" dirty="0">
                <a:latin typeface="方正粗圆简体" pitchFamily="65" charset="-122"/>
                <a:ea typeface="方正粗圆简体" pitchFamily="65" charset="-122"/>
              </a:rPr>
              <a:t>何天从</a:t>
            </a:r>
            <a:endParaRPr lang="en-US" altLang="zh-CN" dirty="0">
              <a:latin typeface="方正粗圆简体" pitchFamily="65" charset="-122"/>
              <a:ea typeface="方正粗圆简体" pitchFamily="65" charset="-122"/>
            </a:endParaRPr>
          </a:p>
          <a:p>
            <a:pPr fontAlgn="auto">
              <a:spcBef>
                <a:spcPts val="0"/>
              </a:spcBef>
              <a:spcAft>
                <a:spcPts val="0"/>
              </a:spcAft>
              <a:defRPr/>
            </a:pPr>
            <a:r>
              <a:rPr lang="zh-CN" altLang="en-US" dirty="0">
                <a:latin typeface="方正粗圆简体" pitchFamily="65" charset="-122"/>
                <a:ea typeface="方正粗圆简体" pitchFamily="65" charset="-122"/>
              </a:rPr>
              <a:t>网络工程</a:t>
            </a:r>
            <a:r>
              <a:rPr lang="en-US" altLang="zh-CN" dirty="0">
                <a:latin typeface="方正粗圆简体" pitchFamily="65" charset="-122"/>
                <a:ea typeface="方正粗圆简体" pitchFamily="65" charset="-122"/>
              </a:rPr>
              <a:t>11-1</a:t>
            </a:r>
            <a:r>
              <a:rPr lang="zh-CN" altLang="en-US" dirty="0">
                <a:latin typeface="方正粗圆简体" pitchFamily="65" charset="-122"/>
                <a:ea typeface="方正粗圆简体" pitchFamily="65" charset="-122"/>
              </a:rPr>
              <a:t>班</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日军奴化教育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56" y="332656"/>
            <a:ext cx="3429000" cy="2590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3" descr="日军奴化教育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508" y="339006"/>
            <a:ext cx="4051300" cy="25781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4" name="Picture 5" descr="日军奴化教育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110383"/>
            <a:ext cx="5397500" cy="3441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5" name="Text Box 6"/>
          <p:cNvSpPr txBox="1">
            <a:spLocks noChangeArrowheads="1"/>
          </p:cNvSpPr>
          <p:nvPr/>
        </p:nvSpPr>
        <p:spPr bwMode="auto">
          <a:xfrm rot="21313896">
            <a:off x="6102350" y="2754313"/>
            <a:ext cx="2590800" cy="4003675"/>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defRPr/>
            </a:pPr>
            <a:r>
              <a:rPr lang="zh-CN" altLang="en-US" sz="2800" b="1" smtClean="0">
                <a:solidFill>
                  <a:srgbClr val="FF0000"/>
                </a:solidFill>
                <a:effectLst>
                  <a:outerShdw blurRad="38100" dist="38100" dir="2700000" algn="tl">
                    <a:srgbClr val="000000"/>
                  </a:outerShdw>
                </a:effectLst>
                <a:latin typeface="楷体" pitchFamily="49" charset="-122"/>
                <a:ea typeface="楷体" pitchFamily="49" charset="-122"/>
              </a:rPr>
              <a:t>伪“满洲国”对人民进行</a:t>
            </a:r>
            <a:r>
              <a:rPr lang="zh-CN" altLang="en-US" sz="4400" b="1" smtClean="0">
                <a:solidFill>
                  <a:srgbClr val="FF0000"/>
                </a:solidFill>
                <a:effectLst>
                  <a:outerShdw blurRad="38100" dist="38100" dir="2700000" algn="tl">
                    <a:srgbClr val="000000"/>
                  </a:outerShdw>
                </a:effectLst>
                <a:latin typeface="楷体" pitchFamily="49" charset="-122"/>
                <a:ea typeface="楷体" pitchFamily="49" charset="-122"/>
              </a:rPr>
              <a:t>奴化教育</a:t>
            </a:r>
            <a:r>
              <a:rPr lang="zh-CN" altLang="en-US" sz="2800" b="1" smtClean="0">
                <a:solidFill>
                  <a:srgbClr val="FF0000"/>
                </a:solidFill>
                <a:effectLst>
                  <a:outerShdw blurRad="38100" dist="38100" dir="2700000" algn="tl">
                    <a:srgbClr val="000000"/>
                  </a:outerShdw>
                </a:effectLst>
                <a:latin typeface="楷体" pitchFamily="49" charset="-122"/>
                <a:ea typeface="楷体" pitchFamily="49" charset="-122"/>
              </a:rPr>
              <a:t>，妄图泯灭我们民族自尊心，成为大大地顺民，永远做牛马！</a:t>
            </a: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0"/>
            <a:ext cx="115887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4535996" y="2276872"/>
            <a:ext cx="216024" cy="235074"/>
          </a:xfrm>
          <a:prstGeom prst="ellipse">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4" name="圆角矩形标注 3"/>
          <p:cNvSpPr>
            <a:spLocks noChangeArrowheads="1"/>
          </p:cNvSpPr>
          <p:nvPr/>
        </p:nvSpPr>
        <p:spPr bwMode="auto">
          <a:xfrm>
            <a:off x="5364163" y="1916113"/>
            <a:ext cx="1366837" cy="563562"/>
          </a:xfrm>
          <a:prstGeom prst="wedgeRoundRectCallout">
            <a:avLst>
              <a:gd name="adj1" fmla="val -98315"/>
              <a:gd name="adj2" fmla="val 34509"/>
              <a:gd name="adj3" fmla="val 16667"/>
            </a:avLst>
          </a:prstGeom>
          <a:noFill/>
          <a:ln w="25400"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defRPr/>
            </a:pPr>
            <a:r>
              <a:rPr lang="zh-CN" altLang="en-US" sz="2000" b="1" dirty="0">
                <a:solidFill>
                  <a:srgbClr val="FFFF00"/>
                </a:solidFill>
                <a:latin typeface="+mn-lt"/>
                <a:ea typeface="+mn-ea"/>
              </a:rPr>
              <a:t>北平西南卢沟桥</a:t>
            </a:r>
          </a:p>
        </p:txBody>
      </p:sp>
      <p:sp>
        <p:nvSpPr>
          <p:cNvPr id="5" name="椭圆 4"/>
          <p:cNvSpPr/>
          <p:nvPr/>
        </p:nvSpPr>
        <p:spPr>
          <a:xfrm>
            <a:off x="4472372" y="2739405"/>
            <a:ext cx="216024" cy="235074"/>
          </a:xfrm>
          <a:prstGeom prst="ellipse">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6" name="圆角矩形标注 5"/>
          <p:cNvSpPr/>
          <p:nvPr/>
        </p:nvSpPr>
        <p:spPr>
          <a:xfrm>
            <a:off x="3602038" y="3284538"/>
            <a:ext cx="1008062" cy="360362"/>
          </a:xfrm>
          <a:prstGeom prst="wedgeRoundRectCallout">
            <a:avLst>
              <a:gd name="adj1" fmla="val 47807"/>
              <a:gd name="adj2" fmla="val -161489"/>
              <a:gd name="adj3" fmla="val 16667"/>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rgbClr val="FFFF00"/>
                </a:solidFill>
              </a:rPr>
              <a:t>南京</a:t>
            </a:r>
          </a:p>
        </p:txBody>
      </p:sp>
      <p:sp>
        <p:nvSpPr>
          <p:cNvPr id="7" name="椭圆 6"/>
          <p:cNvSpPr/>
          <p:nvPr/>
        </p:nvSpPr>
        <p:spPr>
          <a:xfrm>
            <a:off x="4580384" y="2856942"/>
            <a:ext cx="45719" cy="45719"/>
          </a:xfrm>
          <a:prstGeom prst="ellipse">
            <a:avLst/>
          </a:prstGeom>
          <a:effectLst>
            <a:glow rad="8382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repeatCount="indefinite"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repeatCount="indefinite"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repeatCount="indefinite"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84690" y="753670"/>
            <a:ext cx="6192688" cy="504056"/>
          </a:xfrm>
          <a:prstGeom prst="roundRect">
            <a:avLst/>
          </a:prstGeom>
        </p:spPr>
        <p:style>
          <a:lnRef idx="0">
            <a:schemeClr val="accent4"/>
          </a:lnRef>
          <a:fillRef idx="3">
            <a:schemeClr val="accent4"/>
          </a:fillRef>
          <a:effectRef idx="3">
            <a:schemeClr val="accent4"/>
          </a:effectRef>
          <a:fontRef idx="minor">
            <a:schemeClr val="lt1"/>
          </a:fontRef>
        </p:style>
        <p:txBody>
          <a:bodyPr anchor="ctr"/>
          <a:lstStyle/>
          <a:p>
            <a:pPr fontAlgn="auto">
              <a:spcBef>
                <a:spcPts val="0"/>
              </a:spcBef>
              <a:spcAft>
                <a:spcPts val="0"/>
              </a:spcAft>
              <a:defRPr/>
            </a:pPr>
            <a:r>
              <a:rPr lang="en-US" altLang="zh-CN" dirty="0">
                <a:latin typeface="方正粗圆简体" pitchFamily="65" charset="-122"/>
                <a:ea typeface="方正粗圆简体" pitchFamily="65" charset="-122"/>
              </a:rPr>
              <a:t>   1937</a:t>
            </a:r>
            <a:r>
              <a:rPr lang="zh-CN" altLang="en-US" dirty="0">
                <a:latin typeface="方正粗圆简体" pitchFamily="65" charset="-122"/>
                <a:ea typeface="方正粗圆简体" pitchFamily="65" charset="-122"/>
              </a:rPr>
              <a:t>年</a:t>
            </a:r>
          </a:p>
        </p:txBody>
      </p:sp>
      <p:sp>
        <p:nvSpPr>
          <p:cNvPr id="3" name="矩形 2"/>
          <p:cNvSpPr/>
          <p:nvPr/>
        </p:nvSpPr>
        <p:spPr>
          <a:xfrm>
            <a:off x="1592702" y="1257726"/>
            <a:ext cx="5976664" cy="4763562"/>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5400000" scaled="1"/>
            <a:tileRect/>
          </a:gradFill>
          <a:effectLst>
            <a:glow rad="101600">
              <a:schemeClr val="accent4">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zh-CN" altLang="en-US"/>
          </a:p>
        </p:txBody>
      </p:sp>
      <p:sp>
        <p:nvSpPr>
          <p:cNvPr id="13320" name="TextBox 3"/>
          <p:cNvSpPr txBox="1">
            <a:spLocks noChangeArrowheads="1"/>
          </p:cNvSpPr>
          <p:nvPr/>
        </p:nvSpPr>
        <p:spPr bwMode="auto">
          <a:xfrm>
            <a:off x="2097088" y="1633538"/>
            <a:ext cx="4968875"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7</a:t>
            </a:r>
            <a:r>
              <a:rPr lang="zh-CN" altLang="en-US" sz="3600">
                <a:solidFill>
                  <a:srgbClr val="FF0000"/>
                </a:solidFill>
                <a:latin typeface="方正粗圆简体" pitchFamily="65" charset="-122"/>
                <a:ea typeface="方正粗圆简体" pitchFamily="65" charset="-122"/>
              </a:rPr>
              <a:t>月</a:t>
            </a:r>
            <a:r>
              <a:rPr lang="en-US" altLang="zh-CN" sz="3600">
                <a:solidFill>
                  <a:srgbClr val="FF0000"/>
                </a:solidFill>
                <a:latin typeface="方正粗圆简体" pitchFamily="65" charset="-122"/>
                <a:ea typeface="方正粗圆简体" pitchFamily="65" charset="-122"/>
              </a:rPr>
              <a:t>7</a:t>
            </a:r>
            <a:r>
              <a:rPr lang="zh-CN" altLang="en-US" sz="3600">
                <a:solidFill>
                  <a:srgbClr val="FF0000"/>
                </a:solidFill>
                <a:latin typeface="方正粗圆简体" pitchFamily="65" charset="-122"/>
                <a:ea typeface="方正粗圆简体" pitchFamily="65" charset="-122"/>
              </a:rPr>
              <a:t>日</a:t>
            </a:r>
            <a:endParaRPr lang="en-US" altLang="zh-CN" sz="3600">
              <a:solidFill>
                <a:srgbClr val="FF0000"/>
              </a:solidFill>
              <a:latin typeface="方正粗圆简体" pitchFamily="65" charset="-122"/>
              <a:ea typeface="方正粗圆简体" pitchFamily="65" charset="-122"/>
            </a:endParaRPr>
          </a:p>
          <a:p>
            <a:pPr eaLnBrk="1" hangingPunct="1"/>
            <a:r>
              <a:rPr lang="en-US" altLang="zh-CN">
                <a:latin typeface="方正粗圆简体" pitchFamily="65" charset="-122"/>
                <a:ea typeface="方正粗圆简体" pitchFamily="65" charset="-122"/>
              </a:rPr>
              <a:t>          </a:t>
            </a:r>
            <a:r>
              <a:rPr lang="zh-CN" altLang="en-US">
                <a:latin typeface="方正粗圆简体" pitchFamily="65" charset="-122"/>
                <a:ea typeface="方正粗圆简体" pitchFamily="65" charset="-122"/>
              </a:rPr>
              <a:t>日军制造“</a:t>
            </a:r>
            <a:r>
              <a:rPr lang="zh-CN" altLang="en-US" sz="2000">
                <a:solidFill>
                  <a:srgbClr val="FF0000"/>
                </a:solidFill>
                <a:latin typeface="方正粗圆简体" pitchFamily="65" charset="-122"/>
                <a:ea typeface="方正粗圆简体" pitchFamily="65" charset="-122"/>
              </a:rPr>
              <a:t>卢沟桥事变</a:t>
            </a:r>
            <a:r>
              <a:rPr lang="zh-CN" altLang="en-US">
                <a:latin typeface="方正粗圆简体" pitchFamily="65" charset="-122"/>
                <a:ea typeface="方正粗圆简体" pitchFamily="65" charset="-122"/>
              </a:rPr>
              <a:t>”（</a:t>
            </a:r>
            <a:r>
              <a:rPr lang="zh-CN" altLang="en-US">
                <a:solidFill>
                  <a:srgbClr val="FF0000"/>
                </a:solidFill>
                <a:latin typeface="方正粗圆简体" pitchFamily="65" charset="-122"/>
                <a:ea typeface="方正粗圆简体" pitchFamily="65" charset="-122"/>
              </a:rPr>
              <a:t>七七事变</a:t>
            </a:r>
            <a:r>
              <a:rPr lang="zh-CN" altLang="en-US">
                <a:latin typeface="方正粗圆简体" pitchFamily="65" charset="-122"/>
                <a:ea typeface="方正粗圆简体" pitchFamily="65" charset="-122"/>
              </a:rPr>
              <a:t>），这是日本帝国主义</a:t>
            </a:r>
            <a:r>
              <a:rPr lang="zh-CN" altLang="en-US">
                <a:solidFill>
                  <a:srgbClr val="FF0000"/>
                </a:solidFill>
                <a:latin typeface="方正粗圆简体" pitchFamily="65" charset="-122"/>
                <a:ea typeface="方正粗圆简体" pitchFamily="65" charset="-122"/>
              </a:rPr>
              <a:t>全面侵华</a:t>
            </a:r>
            <a:r>
              <a:rPr lang="zh-CN" altLang="en-US">
                <a:latin typeface="方正粗圆简体" pitchFamily="65" charset="-122"/>
                <a:ea typeface="方正粗圆简体" pitchFamily="65" charset="-122"/>
              </a:rPr>
              <a:t>的开端，也是中华民族</a:t>
            </a:r>
            <a:r>
              <a:rPr lang="zh-CN" altLang="en-US" sz="2000">
                <a:solidFill>
                  <a:srgbClr val="FF0000"/>
                </a:solidFill>
                <a:latin typeface="方正粗圆简体" pitchFamily="65" charset="-122"/>
                <a:ea typeface="方正粗圆简体" pitchFamily="65" charset="-122"/>
              </a:rPr>
              <a:t>全面抗战</a:t>
            </a:r>
            <a:r>
              <a:rPr lang="zh-CN" altLang="en-US">
                <a:latin typeface="方正粗圆简体" pitchFamily="65" charset="-122"/>
                <a:ea typeface="方正粗圆简体" pitchFamily="65" charset="-122"/>
              </a:rPr>
              <a:t>的开始。</a:t>
            </a:r>
          </a:p>
        </p:txBody>
      </p:sp>
      <p:sp>
        <p:nvSpPr>
          <p:cNvPr id="13321" name="TextBox 4"/>
          <p:cNvSpPr txBox="1">
            <a:spLocks noChangeArrowheads="1"/>
          </p:cNvSpPr>
          <p:nvPr/>
        </p:nvSpPr>
        <p:spPr bwMode="auto">
          <a:xfrm>
            <a:off x="2097088" y="3248025"/>
            <a:ext cx="496887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12</a:t>
            </a:r>
            <a:r>
              <a:rPr lang="zh-CN" altLang="en-US" sz="3600">
                <a:solidFill>
                  <a:srgbClr val="FF0000"/>
                </a:solidFill>
                <a:latin typeface="方正粗圆简体" pitchFamily="65" charset="-122"/>
                <a:ea typeface="方正粗圆简体" pitchFamily="65" charset="-122"/>
              </a:rPr>
              <a:t>月</a:t>
            </a:r>
            <a:r>
              <a:rPr lang="en-US" altLang="zh-CN" sz="3600">
                <a:solidFill>
                  <a:srgbClr val="FF0000"/>
                </a:solidFill>
                <a:latin typeface="方正粗圆简体" pitchFamily="65" charset="-122"/>
                <a:ea typeface="方正粗圆简体" pitchFamily="65" charset="-122"/>
              </a:rPr>
              <a:t>13</a:t>
            </a:r>
            <a:r>
              <a:rPr lang="zh-CN" altLang="en-US" sz="3600">
                <a:solidFill>
                  <a:srgbClr val="FF0000"/>
                </a:solidFill>
                <a:latin typeface="方正粗圆简体" pitchFamily="65" charset="-122"/>
                <a:ea typeface="方正粗圆简体" pitchFamily="65" charset="-122"/>
              </a:rPr>
              <a:t>日</a:t>
            </a:r>
            <a:endParaRPr lang="en-US" altLang="zh-CN" sz="3600">
              <a:solidFill>
                <a:srgbClr val="FF0000"/>
              </a:solidFill>
              <a:latin typeface="方正粗圆简体" pitchFamily="65" charset="-122"/>
              <a:ea typeface="方正粗圆简体" pitchFamily="65" charset="-122"/>
            </a:endParaRPr>
          </a:p>
          <a:p>
            <a:pPr eaLnBrk="1" hangingPunct="1"/>
            <a:r>
              <a:rPr lang="en-US" altLang="zh-CN">
                <a:latin typeface="方正粗圆简体" pitchFamily="65" charset="-122"/>
                <a:ea typeface="方正粗圆简体" pitchFamily="65" charset="-122"/>
              </a:rPr>
              <a:t>           </a:t>
            </a:r>
            <a:r>
              <a:rPr lang="zh-CN" altLang="en-US">
                <a:latin typeface="方正粗圆简体" pitchFamily="65" charset="-122"/>
                <a:ea typeface="方正粗圆简体" pitchFamily="65" charset="-122"/>
              </a:rPr>
              <a:t>日军攻下首都南京，对手无寸铁的南京民众进行了长达</a:t>
            </a:r>
            <a:r>
              <a:rPr lang="en-US" altLang="zh-CN" sz="2800">
                <a:solidFill>
                  <a:srgbClr val="FF0000"/>
                </a:solidFill>
                <a:latin typeface="方正粗圆简体" pitchFamily="65" charset="-122"/>
                <a:ea typeface="方正粗圆简体" pitchFamily="65" charset="-122"/>
              </a:rPr>
              <a:t>6</a:t>
            </a:r>
            <a:r>
              <a:rPr lang="zh-CN" altLang="en-US" sz="2800">
                <a:solidFill>
                  <a:srgbClr val="FF0000"/>
                </a:solidFill>
                <a:latin typeface="方正粗圆简体" pitchFamily="65" charset="-122"/>
                <a:ea typeface="方正粗圆简体" pitchFamily="65" charset="-122"/>
              </a:rPr>
              <a:t>周</a:t>
            </a:r>
            <a:r>
              <a:rPr lang="zh-CN" altLang="en-US">
                <a:latin typeface="方正粗圆简体" pitchFamily="65" charset="-122"/>
                <a:ea typeface="方正粗圆简体" pitchFamily="65" charset="-122"/>
              </a:rPr>
              <a:t>惨绝人寰的大规模屠杀。大规模屠杀方法有</a:t>
            </a:r>
            <a:r>
              <a:rPr lang="zh-CN" altLang="en-US" sz="2000">
                <a:solidFill>
                  <a:srgbClr val="FF0000"/>
                </a:solidFill>
                <a:latin typeface="方正粗圆简体" pitchFamily="65" charset="-122"/>
                <a:ea typeface="方正粗圆简体" pitchFamily="65" charset="-122"/>
              </a:rPr>
              <a:t>机枪射杀</a:t>
            </a:r>
            <a:r>
              <a:rPr lang="zh-CN" altLang="en-US">
                <a:latin typeface="方正粗圆简体" pitchFamily="65" charset="-122"/>
                <a:ea typeface="方正粗圆简体" pitchFamily="65" charset="-122"/>
              </a:rPr>
              <a:t>、</a:t>
            </a:r>
            <a:r>
              <a:rPr lang="zh-CN" altLang="en-US" sz="2000">
                <a:solidFill>
                  <a:srgbClr val="FF0000"/>
                </a:solidFill>
                <a:latin typeface="方正粗圆简体" pitchFamily="65" charset="-122"/>
                <a:ea typeface="方正粗圆简体" pitchFamily="65" charset="-122"/>
              </a:rPr>
              <a:t>集体活埋</a:t>
            </a:r>
            <a:r>
              <a:rPr lang="zh-CN" altLang="en-US">
                <a:latin typeface="方正粗圆简体" pitchFamily="65" charset="-122"/>
                <a:ea typeface="方正粗圆简体" pitchFamily="65" charset="-122"/>
              </a:rPr>
              <a:t>等，手段极其残忍。被枪杀和活埋的中国军民</a:t>
            </a:r>
            <a:r>
              <a:rPr lang="en-US" altLang="zh-CN" sz="2800">
                <a:solidFill>
                  <a:srgbClr val="FF0000"/>
                </a:solidFill>
                <a:latin typeface="方正粗圆简体" pitchFamily="65" charset="-122"/>
                <a:ea typeface="方正粗圆简体" pitchFamily="65" charset="-122"/>
              </a:rPr>
              <a:t>30</a:t>
            </a:r>
            <a:r>
              <a:rPr lang="zh-CN" altLang="en-US" sz="2800">
                <a:solidFill>
                  <a:srgbClr val="FF0000"/>
                </a:solidFill>
                <a:latin typeface="方正粗圆简体" pitchFamily="65" charset="-122"/>
                <a:ea typeface="方正粗圆简体" pitchFamily="65" charset="-122"/>
              </a:rPr>
              <a:t>多万</a:t>
            </a:r>
            <a:r>
              <a:rPr lang="zh-CN" altLang="en-US">
                <a:latin typeface="方正粗圆简体" pitchFamily="65" charset="-122"/>
                <a:ea typeface="方正粗圆简体" pitchFamily="65" charset="-122"/>
              </a:rPr>
              <a:t>人。</a:t>
            </a:r>
          </a:p>
        </p:txBody>
      </p:sp>
    </p:spTree>
  </p:cSld>
  <p:clrMapOvr>
    <a:masterClrMapping/>
  </p:clrMapOvr>
  <p:transition spd="slow">
    <p:push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62" y="-99392"/>
            <a:ext cx="9190162" cy="7056784"/>
          </a:xfrm>
          <a:prstGeom prst="rect">
            <a:avLst/>
          </a:prstGeom>
          <a:gradFill flip="none" rotWithShape="1">
            <a:gsLst>
              <a:gs pos="97000">
                <a:srgbClr val="FF0000"/>
              </a:gs>
              <a:gs pos="4000">
                <a:schemeClr val="accent2">
                  <a:shade val="94000"/>
                  <a:satMod val="135000"/>
                  <a:lumMod val="44000"/>
                </a:schemeClr>
              </a:gs>
            </a:gsLst>
            <a:lin ang="16200000" scaled="0"/>
            <a:tileRect/>
          </a:gradFill>
          <a:ln/>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sz="13800" dirty="0">
              <a:solidFill>
                <a:schemeClr val="bg1"/>
              </a:solidFill>
            </a:endParaRPr>
          </a:p>
        </p:txBody>
      </p:sp>
      <p:sp>
        <p:nvSpPr>
          <p:cNvPr id="4" name="等腰三角形 3"/>
          <p:cNvSpPr/>
          <p:nvPr/>
        </p:nvSpPr>
        <p:spPr>
          <a:xfrm>
            <a:off x="468313" y="688975"/>
            <a:ext cx="3040062" cy="2844800"/>
          </a:xfrm>
          <a:prstGeom prst="triangle">
            <a:avLst/>
          </a:prstGeom>
          <a:noFill/>
          <a:ln w="1778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a:defRPr/>
            </a:pPr>
            <a:endParaRPr lang="zh-CN" altLang="en-US" sz="3200"/>
          </a:p>
        </p:txBody>
      </p:sp>
      <p:sp>
        <p:nvSpPr>
          <p:cNvPr id="5" name="TextBox 4"/>
          <p:cNvSpPr txBox="1">
            <a:spLocks noChangeArrowheads="1"/>
          </p:cNvSpPr>
          <p:nvPr/>
        </p:nvSpPr>
        <p:spPr bwMode="auto">
          <a:xfrm>
            <a:off x="1195388" y="1196975"/>
            <a:ext cx="2312987"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600">
                <a:solidFill>
                  <a:schemeClr val="bg1"/>
                </a:solidFill>
              </a:rPr>
              <a:t>！</a:t>
            </a:r>
          </a:p>
        </p:txBody>
      </p:sp>
      <p:sp>
        <p:nvSpPr>
          <p:cNvPr id="6" name="矩形 5"/>
          <p:cNvSpPr/>
          <p:nvPr/>
        </p:nvSpPr>
        <p:spPr>
          <a:xfrm>
            <a:off x="-203200" y="112713"/>
            <a:ext cx="9504363" cy="180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201613" y="6394450"/>
            <a:ext cx="9504363" cy="180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p:nvPr/>
        </p:nvSpPr>
        <p:spPr>
          <a:xfrm>
            <a:off x="135210" y="4509120"/>
            <a:ext cx="8771953" cy="646331"/>
          </a:xfrm>
          <a:prstGeom prst="rect">
            <a:avLst/>
          </a:prstGeom>
          <a:effectLst>
            <a:outerShdw blurRad="40000" dist="23000" dir="5400000" rotWithShape="0">
              <a:srgbClr val="000000">
                <a:alpha val="35000"/>
              </a:srgbClr>
            </a:outerShdw>
            <a:reflection blurRad="177800" stA="74000" endPos="74000" dir="5400000" sy="-100000" algn="bl" rotWithShape="0"/>
          </a:effectLst>
        </p:spPr>
        <p:style>
          <a:lnRef idx="0">
            <a:schemeClr val="accent2"/>
          </a:lnRef>
          <a:fillRef idx="3">
            <a:schemeClr val="accent2"/>
          </a:fillRef>
          <a:effectRef idx="3">
            <a:schemeClr val="accent2"/>
          </a:effectRef>
          <a:fontRef idx="minor">
            <a:schemeClr val="lt1"/>
          </a:fontRef>
        </p:style>
        <p:txBody>
          <a:bodyPr wrap="none">
            <a:spAutoFit/>
          </a:bodyPr>
          <a:lstStyle/>
          <a:p>
            <a:pPr>
              <a:defRPr/>
            </a:pPr>
            <a:r>
              <a:rPr lang="zh-CN" altLang="en-US" sz="3600" dirty="0">
                <a:solidFill>
                  <a:schemeClr val="bg1"/>
                </a:solidFill>
                <a:latin typeface="方正粗圆简体" pitchFamily="65" charset="-122"/>
                <a:ea typeface="方正粗圆简体" pitchFamily="65" charset="-122"/>
              </a:rPr>
              <a:t>以下图片可能会引起不适，敬请谨慎观看 </a:t>
            </a:r>
            <a:r>
              <a:rPr lang="en-US" altLang="zh-CN" sz="3600" dirty="0">
                <a:solidFill>
                  <a:schemeClr val="bg1"/>
                </a:solidFill>
                <a:latin typeface="方正粗圆简体" pitchFamily="65" charset="-122"/>
                <a:ea typeface="方正粗圆简体" pitchFamily="65" charset="-122"/>
              </a:rPr>
              <a:t>!</a:t>
            </a:r>
            <a:endParaRPr lang="zh-CN" altLang="en-US" sz="3600" dirty="0">
              <a:solidFill>
                <a:schemeClr val="bg1"/>
              </a:solidFill>
              <a:latin typeface="方正粗圆简体" pitchFamily="65" charset="-122"/>
              <a:ea typeface="方正粗圆简体" pitchFamily="65" charset="-122"/>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indefinite" fill="hold" grpId="0" nodeType="with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5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200506230137361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2463"/>
            <a:ext cx="9153525" cy="623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0"/>
            <a:ext cx="9144000" cy="651959"/>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zh-CN" altLang="en-US" sz="4400" dirty="0">
                <a:solidFill>
                  <a:srgbClr val="FF0000"/>
                </a:solidFill>
                <a:latin typeface="方正粗圆简体" pitchFamily="65" charset="-122"/>
                <a:ea typeface="方正粗圆简体" pitchFamily="65" charset="-122"/>
              </a:rPr>
              <a:t>凶残的罪行：“百人斩”</a:t>
            </a:r>
          </a:p>
        </p:txBody>
      </p:sp>
      <p:grpSp>
        <p:nvGrpSpPr>
          <p:cNvPr id="10" name="Group 15"/>
          <p:cNvGrpSpPr>
            <a:grpSpLocks/>
          </p:cNvGrpSpPr>
          <p:nvPr/>
        </p:nvGrpSpPr>
        <p:grpSpPr bwMode="auto">
          <a:xfrm>
            <a:off x="0" y="325438"/>
            <a:ext cx="9036050" cy="6503987"/>
            <a:chOff x="1156" y="255"/>
            <a:chExt cx="4173" cy="2826"/>
          </a:xfrm>
        </p:grpSpPr>
        <p:pic>
          <p:nvPicPr>
            <p:cNvPr id="11" name="Picture 16" descr="20050623013319263"/>
            <p:cNvPicPr>
              <a:picLocks noChangeAspect="1" noChangeArrowheads="1"/>
            </p:cNvPicPr>
            <p:nvPr/>
          </p:nvPicPr>
          <p:blipFill>
            <a:blip r:embed="rId4"/>
            <a:srcRect/>
            <a:stretch>
              <a:fillRect/>
            </a:stretch>
          </p:blipFill>
          <p:spPr bwMode="auto">
            <a:xfrm>
              <a:off x="1156" y="255"/>
              <a:ext cx="2230" cy="263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grpSp>
          <p:nvGrpSpPr>
            <p:cNvPr id="15375" name="Group 17"/>
            <p:cNvGrpSpPr>
              <a:grpSpLocks/>
            </p:cNvGrpSpPr>
            <p:nvPr/>
          </p:nvGrpSpPr>
          <p:grpSpPr bwMode="auto">
            <a:xfrm>
              <a:off x="1156" y="255"/>
              <a:ext cx="4173" cy="2826"/>
              <a:chOff x="1156" y="255"/>
              <a:chExt cx="4173" cy="2826"/>
            </a:xfrm>
          </p:grpSpPr>
          <p:pic>
            <p:nvPicPr>
              <p:cNvPr id="13" name="Picture 18" descr="JAP5-09"/>
              <p:cNvPicPr>
                <a:picLocks noChangeAspect="1" noChangeArrowheads="1"/>
              </p:cNvPicPr>
              <p:nvPr/>
            </p:nvPicPr>
            <p:blipFill>
              <a:blip r:embed="rId5"/>
              <a:srcRect/>
              <a:stretch>
                <a:fillRect/>
              </a:stretch>
            </p:blipFill>
            <p:spPr bwMode="auto">
              <a:xfrm>
                <a:off x="3379" y="255"/>
                <a:ext cx="1937" cy="263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
            <p:nvSpPr>
              <p:cNvPr id="14" name="Text Box 19"/>
              <p:cNvSpPr txBox="1">
                <a:spLocks noChangeArrowheads="1"/>
              </p:cNvSpPr>
              <p:nvPr/>
            </p:nvSpPr>
            <p:spPr bwMode="auto">
              <a:xfrm>
                <a:off x="1156" y="2799"/>
                <a:ext cx="4173" cy="282"/>
              </a:xfrm>
              <a:prstGeom prst="rect">
                <a:avLst/>
              </a:prstGeom>
              <a:ln/>
            </p:spPr>
            <p:style>
              <a:lnRef idx="0">
                <a:schemeClr val="dk1"/>
              </a:lnRef>
              <a:fillRef idx="3">
                <a:schemeClr val="dk1"/>
              </a:fillRef>
              <a:effectRef idx="3">
                <a:schemeClr val="dk1"/>
              </a:effectRef>
              <a:fontRef idx="minor">
                <a:schemeClr val="lt1"/>
              </a:fontRef>
            </p:style>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defRPr/>
                </a:pPr>
                <a:r>
                  <a:rPr kumimoji="0" lang="zh-CN" altLang="en-US" sz="3200" b="1" dirty="0" smtClean="0">
                    <a:solidFill>
                      <a:srgbClr val="FF0000"/>
                    </a:solidFill>
                    <a:latin typeface="宋体" pitchFamily="2" charset="-122"/>
                  </a:rPr>
                  <a:t>南京大屠杀中被杀害的儿童</a:t>
                </a:r>
              </a:p>
            </p:txBody>
          </p:sp>
        </p:grpSp>
      </p:grpSp>
      <p:grpSp>
        <p:nvGrpSpPr>
          <p:cNvPr id="15" name="Group 10"/>
          <p:cNvGrpSpPr>
            <a:grpSpLocks/>
          </p:cNvGrpSpPr>
          <p:nvPr/>
        </p:nvGrpSpPr>
        <p:grpSpPr bwMode="auto">
          <a:xfrm>
            <a:off x="-157163" y="188913"/>
            <a:ext cx="9277351" cy="6505575"/>
            <a:chOff x="476" y="436"/>
            <a:chExt cx="4113" cy="3243"/>
          </a:xfrm>
        </p:grpSpPr>
        <p:grpSp>
          <p:nvGrpSpPr>
            <p:cNvPr id="15370" name="Group 11"/>
            <p:cNvGrpSpPr>
              <a:grpSpLocks/>
            </p:cNvGrpSpPr>
            <p:nvPr/>
          </p:nvGrpSpPr>
          <p:grpSpPr bwMode="auto">
            <a:xfrm>
              <a:off x="476" y="436"/>
              <a:ext cx="4113" cy="2767"/>
              <a:chOff x="687" y="890"/>
              <a:chExt cx="4113" cy="2767"/>
            </a:xfrm>
          </p:grpSpPr>
          <p:pic>
            <p:nvPicPr>
              <p:cNvPr id="18" name="Picture 12" descr="村濑守保拍摄的下关江边尸体堆积如山的情景"/>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5" y="890"/>
                <a:ext cx="1965" cy="2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9" name="Picture 13" descr="南京大屠杀期间，日军目黑辎重兵联队兵站汽车第十七中队村濑守保拍摄的南京下关长江边将屠杀后的尸体浇上汽油焚烧的情景。"/>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 y="890"/>
                <a:ext cx="2166" cy="27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sp>
          <p:nvSpPr>
            <p:cNvPr id="17" name="Text Box 14"/>
            <p:cNvSpPr txBox="1">
              <a:spLocks noChangeArrowheads="1"/>
            </p:cNvSpPr>
            <p:nvPr/>
          </p:nvSpPr>
          <p:spPr bwMode="auto">
            <a:xfrm>
              <a:off x="593" y="3203"/>
              <a:ext cx="3946" cy="476"/>
            </a:xfrm>
            <a:prstGeom prst="rect">
              <a:avLst/>
            </a:prstGeom>
            <a:ln/>
          </p:spPr>
          <p:style>
            <a:lnRef idx="1">
              <a:schemeClr val="accent2"/>
            </a:lnRef>
            <a:fillRef idx="2">
              <a:schemeClr val="accent2"/>
            </a:fillRef>
            <a:effectRef idx="1">
              <a:schemeClr val="accent2"/>
            </a:effectRef>
            <a:fontRef idx="minor">
              <a:schemeClr val="dk1"/>
            </a:fontRef>
          </p:style>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kumimoji="0" lang="zh-CN" altLang="en-US" sz="2800" b="1" dirty="0" smtClean="0">
                  <a:solidFill>
                    <a:srgbClr val="FF0000"/>
                  </a:solidFill>
                  <a:latin typeface="楷体" pitchFamily="49" charset="-122"/>
                  <a:ea typeface="楷体" pitchFamily="49" charset="-122"/>
                </a:rPr>
                <a:t>南京大屠杀期间，日军目黑辎重兵联队兵站汽车第十七中队村濑守保拍摄的南京下关长江边尸体堆积的场面</a:t>
              </a:r>
            </a:p>
          </p:txBody>
        </p:sp>
      </p:grpSp>
      <p:pic>
        <p:nvPicPr>
          <p:cNvPr id="15368" name="Picture 15" descr="日本暴行1"/>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9213" y="-169863"/>
            <a:ext cx="9144001" cy="9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a:spLocks noChangeArrowheads="1"/>
          </p:cNvSpPr>
          <p:nvPr/>
        </p:nvSpPr>
        <p:spPr bwMode="auto">
          <a:xfrm rot="305879">
            <a:off x="-190500" y="1670050"/>
            <a:ext cx="102250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6600">
                <a:solidFill>
                  <a:srgbClr val="FF0000"/>
                </a:solidFill>
                <a:latin typeface="方正粗圆简体" pitchFamily="65" charset="-122"/>
                <a:ea typeface="方正粗圆简体" pitchFamily="65" charset="-122"/>
              </a:rPr>
              <a:t>罪行</a:t>
            </a:r>
            <a:r>
              <a:rPr lang="zh-CN" altLang="en-US" sz="6600" b="1">
                <a:solidFill>
                  <a:srgbClr val="FF0000"/>
                </a:solidFill>
                <a:latin typeface="方正粗圆简体" pitchFamily="65" charset="-122"/>
                <a:ea typeface="方正粗圆简体" pitchFamily="65" charset="-122"/>
              </a:rPr>
              <a:t>①</a:t>
            </a:r>
            <a:r>
              <a:rPr lang="en-US" altLang="zh-CN" sz="6600">
                <a:solidFill>
                  <a:srgbClr val="FF0000"/>
                </a:solidFill>
                <a:latin typeface="方正粗圆简体" pitchFamily="65" charset="-122"/>
                <a:ea typeface="方正粗圆简体" pitchFamily="65" charset="-122"/>
              </a:rPr>
              <a:t>:</a:t>
            </a:r>
          </a:p>
          <a:p>
            <a:pPr eaLnBrk="1" hangingPunct="1"/>
            <a:r>
              <a:rPr lang="en-US" altLang="zh-CN" sz="6600">
                <a:solidFill>
                  <a:srgbClr val="FF0000"/>
                </a:solidFill>
                <a:latin typeface="方正粗圆简体" pitchFamily="65" charset="-122"/>
                <a:ea typeface="方正粗圆简体" pitchFamily="65" charset="-122"/>
              </a:rPr>
              <a:t>    </a:t>
            </a:r>
            <a:r>
              <a:rPr lang="zh-CN" altLang="en-US" sz="6600">
                <a:solidFill>
                  <a:srgbClr val="FF0000"/>
                </a:solidFill>
                <a:latin typeface="方正粗圆简体" pitchFamily="65" charset="-122"/>
                <a:ea typeface="方正粗圆简体" pitchFamily="65" charset="-122"/>
              </a:rPr>
              <a:t>屠杀</a:t>
            </a:r>
            <a:r>
              <a:rPr lang="en-US" altLang="zh-CN" sz="8000">
                <a:solidFill>
                  <a:srgbClr val="FFFF00"/>
                </a:solidFill>
                <a:latin typeface="方正粗圆简体" pitchFamily="65" charset="-122"/>
                <a:ea typeface="方正粗圆简体" pitchFamily="65" charset="-122"/>
              </a:rPr>
              <a:t>30</a:t>
            </a:r>
            <a:r>
              <a:rPr lang="zh-CN" altLang="en-US" sz="8000">
                <a:solidFill>
                  <a:srgbClr val="FFFF00"/>
                </a:solidFill>
                <a:latin typeface="方正粗圆简体" pitchFamily="65" charset="-122"/>
                <a:ea typeface="方正粗圆简体" pitchFamily="65" charset="-122"/>
              </a:rPr>
              <a:t>多万</a:t>
            </a:r>
            <a:r>
              <a:rPr lang="zh-CN" altLang="en-US" sz="6600">
                <a:solidFill>
                  <a:srgbClr val="FF0000"/>
                </a:solidFill>
                <a:latin typeface="方正粗圆简体" pitchFamily="65" charset="-122"/>
                <a:ea typeface="方正粗圆简体" pitchFamily="65" charset="-122"/>
              </a:rPr>
              <a:t>中国同胞</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37"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1)">
                                      <p:cBhvr>
                                        <p:cTn id="20" dur="2000"/>
                                        <p:tgtEl>
                                          <p:spTgt spid="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32"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strVal val="4*#ppt_w"/>
                                          </p:val>
                                        </p:tav>
                                        <p:tav tm="100000">
                                          <p:val>
                                            <p:strVal val="#ppt_w"/>
                                          </p:val>
                                        </p:tav>
                                      </p:tavLst>
                                    </p:anim>
                                    <p:anim calcmode="lin" valueType="num">
                                      <p:cBhvr>
                                        <p:cTn id="26" dur="500" fill="hold"/>
                                        <p:tgtEl>
                                          <p:spTgt spid="2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20638"/>
            <a:ext cx="115887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4427984" y="2401838"/>
            <a:ext cx="216024" cy="235074"/>
          </a:xfrm>
          <a:prstGeom prst="ellipse">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4" name="圆角矩形标注 3"/>
          <p:cNvSpPr/>
          <p:nvPr/>
        </p:nvSpPr>
        <p:spPr>
          <a:xfrm>
            <a:off x="5292080" y="2780928"/>
            <a:ext cx="1219225" cy="498351"/>
          </a:xfrm>
          <a:prstGeom prst="wedgeRoundRectCallout">
            <a:avLst>
              <a:gd name="adj1" fmla="val -111258"/>
              <a:gd name="adj2" fmla="val -100382"/>
              <a:gd name="adj3" fmla="val 16667"/>
            </a:avLst>
          </a:prstGeom>
          <a:noFill/>
          <a:ln>
            <a:solidFill>
              <a:srgbClr val="FFFF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FFFF00"/>
                </a:solidFill>
                <a:latin typeface="+mj-ea"/>
                <a:ea typeface="+mj-ea"/>
              </a:rPr>
              <a:t>唐山</a:t>
            </a:r>
            <a:endParaRPr lang="en-US" altLang="zh-CN" b="1" dirty="0">
              <a:solidFill>
                <a:srgbClr val="FFFF00"/>
              </a:solidFill>
              <a:latin typeface="+mj-ea"/>
              <a:ea typeface="+mj-ea"/>
            </a:endParaRPr>
          </a:p>
          <a:p>
            <a:pPr algn="ctr">
              <a:defRPr/>
            </a:pPr>
            <a:r>
              <a:rPr lang="zh-CN" altLang="en-US" b="1" dirty="0">
                <a:solidFill>
                  <a:srgbClr val="FFFF00"/>
                </a:solidFill>
                <a:latin typeface="+mj-ea"/>
                <a:ea typeface="+mj-ea"/>
              </a:rPr>
              <a:t>潘家峪村</a:t>
            </a:r>
          </a:p>
        </p:txBody>
      </p:sp>
      <p:sp>
        <p:nvSpPr>
          <p:cNvPr id="5" name="椭圆 4"/>
          <p:cNvSpPr/>
          <p:nvPr/>
        </p:nvSpPr>
        <p:spPr>
          <a:xfrm>
            <a:off x="3708165" y="2912566"/>
            <a:ext cx="216024" cy="235074"/>
          </a:xfrm>
          <a:prstGeom prst="ellipse">
            <a:avLst/>
          </a:prstGeom>
          <a:noFill/>
          <a:ln>
            <a:solidFill>
              <a:srgbClr val="FF0000"/>
            </a:solidFill>
          </a:ln>
          <a:effectLst>
            <a:glow rad="101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6" name="圆角矩形标注 5"/>
          <p:cNvSpPr/>
          <p:nvPr/>
        </p:nvSpPr>
        <p:spPr>
          <a:xfrm>
            <a:off x="2555776" y="3150318"/>
            <a:ext cx="864096" cy="298127"/>
          </a:xfrm>
          <a:prstGeom prst="wedgeRoundRectCallout">
            <a:avLst>
              <a:gd name="adj1" fmla="val 94909"/>
              <a:gd name="adj2" fmla="val -83676"/>
              <a:gd name="adj3" fmla="val 16667"/>
            </a:avLst>
          </a:prstGeom>
          <a:noFill/>
          <a:ln>
            <a:solidFill>
              <a:srgbClr val="FFFF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srgbClr val="FFFF00"/>
                </a:solidFill>
                <a:latin typeface="+mj-ea"/>
                <a:ea typeface="+mj-ea"/>
              </a:rPr>
              <a:t>重庆</a:t>
            </a:r>
          </a:p>
        </p:txBody>
      </p:sp>
    </p:spTree>
  </p:cSld>
  <p:clrMapOvr>
    <a:masterClrMapping/>
  </p:clrMapOvr>
  <p:transition spd="slow">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repeatCount="indefinite"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repeatCount="indefinite"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612816" y="836712"/>
            <a:ext cx="6192688" cy="504056"/>
          </a:xfrm>
          <a:prstGeom prst="roundRect">
            <a:avLst/>
          </a:prstGeom>
          <a:gradFill>
            <a:gsLst>
              <a:gs pos="0">
                <a:schemeClr val="accent5">
                  <a:lumMod val="50000"/>
                </a:schemeClr>
              </a:gs>
              <a:gs pos="100000">
                <a:schemeClr val="accent5">
                  <a:shade val="93000"/>
                  <a:satMod val="130000"/>
                </a:schemeClr>
              </a:gs>
              <a:gs pos="100000">
                <a:schemeClr val="accent5">
                  <a:shade val="94000"/>
                  <a:satMod val="135000"/>
                </a:schemeClr>
              </a:gs>
            </a:gsLst>
          </a:gradFill>
        </p:spPr>
        <p:style>
          <a:lnRef idx="0">
            <a:schemeClr val="accent5"/>
          </a:lnRef>
          <a:fillRef idx="3">
            <a:schemeClr val="accent5"/>
          </a:fillRef>
          <a:effectRef idx="3">
            <a:schemeClr val="accent5"/>
          </a:effectRef>
          <a:fontRef idx="minor">
            <a:schemeClr val="lt1"/>
          </a:fontRef>
        </p:style>
        <p:txBody>
          <a:bodyPr anchor="ctr"/>
          <a:lstStyle/>
          <a:p>
            <a:pPr fontAlgn="auto">
              <a:spcBef>
                <a:spcPts val="0"/>
              </a:spcBef>
              <a:spcAft>
                <a:spcPts val="0"/>
              </a:spcAft>
              <a:defRPr/>
            </a:pPr>
            <a:r>
              <a:rPr lang="en-US" altLang="zh-CN" dirty="0"/>
              <a:t>   </a:t>
            </a:r>
            <a:r>
              <a:rPr lang="en-US" altLang="zh-CN" dirty="0">
                <a:latin typeface="方正粗圆简体" pitchFamily="65" charset="-122"/>
                <a:ea typeface="方正粗圆简体" pitchFamily="65" charset="-122"/>
              </a:rPr>
              <a:t>1941</a:t>
            </a:r>
            <a:r>
              <a:rPr lang="zh-CN" altLang="en-US" dirty="0">
                <a:latin typeface="方正粗圆简体" pitchFamily="65" charset="-122"/>
                <a:ea typeface="方正粗圆简体" pitchFamily="65" charset="-122"/>
              </a:rPr>
              <a:t>年</a:t>
            </a:r>
          </a:p>
        </p:txBody>
      </p:sp>
      <p:sp>
        <p:nvSpPr>
          <p:cNvPr id="3" name="矩形 2"/>
          <p:cNvSpPr/>
          <p:nvPr/>
        </p:nvSpPr>
        <p:spPr>
          <a:xfrm>
            <a:off x="1684824" y="1340768"/>
            <a:ext cx="6048672" cy="4032448"/>
          </a:xfrm>
          <a:prstGeom prst="rect">
            <a:avLst/>
          </a:prstGeom>
          <a:gradFill flip="none"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5400000" scaled="1"/>
            <a:tileRect/>
          </a:gradFill>
          <a:effectLst>
            <a:glow rad="101600">
              <a:schemeClr val="accent5">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p>
        </p:txBody>
      </p:sp>
      <p:sp>
        <p:nvSpPr>
          <p:cNvPr id="17416" name="TextBox 3"/>
          <p:cNvSpPr txBox="1">
            <a:spLocks noChangeArrowheads="1"/>
          </p:cNvSpPr>
          <p:nvPr/>
        </p:nvSpPr>
        <p:spPr bwMode="auto">
          <a:xfrm>
            <a:off x="2043113" y="1700213"/>
            <a:ext cx="54721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1</a:t>
            </a:r>
            <a:r>
              <a:rPr lang="zh-CN" altLang="zh-CN" sz="3600">
                <a:solidFill>
                  <a:srgbClr val="FF0000"/>
                </a:solidFill>
                <a:latin typeface="方正粗圆简体" pitchFamily="65" charset="-122"/>
                <a:ea typeface="方正粗圆简体" pitchFamily="65" charset="-122"/>
              </a:rPr>
              <a:t>月</a:t>
            </a:r>
            <a:endParaRPr lang="en-US" altLang="zh-CN" sz="3600">
              <a:solidFill>
                <a:srgbClr val="FF0000"/>
              </a:solidFill>
              <a:latin typeface="方正粗圆简体" pitchFamily="65" charset="-122"/>
              <a:ea typeface="方正粗圆简体" pitchFamily="65" charset="-122"/>
            </a:endParaRPr>
          </a:p>
          <a:p>
            <a:pPr eaLnBrk="1" hangingPunct="1"/>
            <a:r>
              <a:rPr lang="zh-CN" altLang="en-US">
                <a:latin typeface="方正粗圆简体" pitchFamily="65" charset="-122"/>
                <a:ea typeface="方正粗圆简体" pitchFamily="65" charset="-122"/>
              </a:rPr>
              <a:t>         日军包围冀东丰润县</a:t>
            </a:r>
            <a:r>
              <a:rPr lang="zh-CN" altLang="en-US" sz="2000">
                <a:solidFill>
                  <a:srgbClr val="FF0000"/>
                </a:solidFill>
                <a:latin typeface="方正粗圆简体" pitchFamily="65" charset="-122"/>
                <a:ea typeface="方正粗圆简体" pitchFamily="65" charset="-122"/>
              </a:rPr>
              <a:t>潘家峪村</a:t>
            </a:r>
            <a:r>
              <a:rPr lang="zh-CN" altLang="en-US">
                <a:latin typeface="方正粗圆简体" pitchFamily="65" charset="-122"/>
                <a:ea typeface="方正粗圆简体" pitchFamily="65" charset="-122"/>
              </a:rPr>
              <a:t>，焚烧该村全部房子，集中屠杀和烧杀</a:t>
            </a:r>
            <a:r>
              <a:rPr lang="en-US" altLang="zh-CN" sz="2400">
                <a:solidFill>
                  <a:srgbClr val="FF0000"/>
                </a:solidFill>
                <a:latin typeface="方正粗圆简体" pitchFamily="65" charset="-122"/>
                <a:ea typeface="方正粗圆简体" pitchFamily="65" charset="-122"/>
              </a:rPr>
              <a:t>1340</a:t>
            </a:r>
            <a:r>
              <a:rPr lang="zh-CN" altLang="en-US" sz="2400">
                <a:solidFill>
                  <a:srgbClr val="FF0000"/>
                </a:solidFill>
                <a:latin typeface="方正粗圆简体" pitchFamily="65" charset="-122"/>
                <a:ea typeface="方正粗圆简体" pitchFamily="65" charset="-122"/>
              </a:rPr>
              <a:t>多</a:t>
            </a:r>
            <a:r>
              <a:rPr lang="zh-CN" altLang="en-US">
                <a:latin typeface="方正粗圆简体" pitchFamily="65" charset="-122"/>
                <a:ea typeface="方正粗圆简体" pitchFamily="65" charset="-122"/>
              </a:rPr>
              <a:t>名村民，类似的屠杀在各抗日根据地和游击区比比皆是。</a:t>
            </a:r>
            <a:endParaRPr lang="en-US" altLang="zh-CN">
              <a:latin typeface="方正粗圆简体" pitchFamily="65" charset="-122"/>
              <a:ea typeface="方正粗圆简体" pitchFamily="65" charset="-122"/>
            </a:endParaRPr>
          </a:p>
          <a:p>
            <a:pPr eaLnBrk="1" hangingPunct="1"/>
            <a:endParaRPr lang="en-US" altLang="zh-CN">
              <a:latin typeface="方正粗圆简体" pitchFamily="65" charset="-122"/>
              <a:ea typeface="方正粗圆简体" pitchFamily="65" charset="-122"/>
            </a:endParaRPr>
          </a:p>
          <a:p>
            <a:pPr eaLnBrk="1" hangingPunct="1"/>
            <a:r>
              <a:rPr lang="en-US" altLang="zh-CN" sz="3600">
                <a:solidFill>
                  <a:srgbClr val="FF0000"/>
                </a:solidFill>
                <a:latin typeface="方正粗圆简体" pitchFamily="65" charset="-122"/>
                <a:ea typeface="方正粗圆简体" pitchFamily="65" charset="-122"/>
              </a:rPr>
              <a:t>6</a:t>
            </a:r>
            <a:r>
              <a:rPr lang="zh-CN" altLang="zh-CN" sz="3600">
                <a:solidFill>
                  <a:srgbClr val="FF0000"/>
                </a:solidFill>
                <a:latin typeface="方正粗圆简体" pitchFamily="65" charset="-122"/>
                <a:ea typeface="方正粗圆简体" pitchFamily="65" charset="-122"/>
              </a:rPr>
              <a:t>月</a:t>
            </a:r>
            <a:endParaRPr lang="en-US" altLang="zh-CN" sz="3600">
              <a:solidFill>
                <a:srgbClr val="FF0000"/>
              </a:solidFill>
              <a:latin typeface="方正粗圆简体" pitchFamily="65" charset="-122"/>
              <a:ea typeface="方正粗圆简体" pitchFamily="65" charset="-122"/>
            </a:endParaRPr>
          </a:p>
          <a:p>
            <a:pPr eaLnBrk="1" hangingPunct="1"/>
            <a:r>
              <a:rPr lang="en-US" altLang="zh-CN">
                <a:latin typeface="方正粗圆简体" pitchFamily="65" charset="-122"/>
                <a:ea typeface="方正粗圆简体" pitchFamily="65" charset="-122"/>
              </a:rPr>
              <a:t>          </a:t>
            </a:r>
            <a:r>
              <a:rPr lang="zh-CN" altLang="zh-CN">
                <a:latin typeface="方正粗圆简体" pitchFamily="65" charset="-122"/>
                <a:ea typeface="方正粗圆简体" pitchFamily="65" charset="-122"/>
              </a:rPr>
              <a:t>日机夜袭重庆，在校场口防空洞内躲避轰炸的</a:t>
            </a:r>
            <a:r>
              <a:rPr lang="en-US" altLang="zh-CN" sz="2400">
                <a:solidFill>
                  <a:srgbClr val="FF0000"/>
                </a:solidFill>
                <a:latin typeface="方正粗圆简体" pitchFamily="65" charset="-122"/>
                <a:ea typeface="方正粗圆简体" pitchFamily="65" charset="-122"/>
              </a:rPr>
              <a:t>3</a:t>
            </a:r>
            <a:r>
              <a:rPr lang="zh-CN" altLang="zh-CN" sz="2400">
                <a:solidFill>
                  <a:srgbClr val="FF0000"/>
                </a:solidFill>
                <a:latin typeface="方正粗圆简体" pitchFamily="65" charset="-122"/>
                <a:ea typeface="方正粗圆简体" pitchFamily="65" charset="-122"/>
              </a:rPr>
              <a:t>万多</a:t>
            </a:r>
            <a:r>
              <a:rPr lang="zh-CN" altLang="zh-CN">
                <a:latin typeface="方正粗圆简体" pitchFamily="65" charset="-122"/>
                <a:ea typeface="方正粗圆简体" pitchFamily="65" charset="-122"/>
              </a:rPr>
              <a:t>居民窒息而死。 </a:t>
            </a:r>
          </a:p>
          <a:p>
            <a:pPr eaLnBrk="1" hangingPunct="1"/>
            <a:endParaRPr lang="zh-CN" altLang="en-US">
              <a:latin typeface="方正粗圆简体" pitchFamily="65" charset="-122"/>
              <a:ea typeface="方正粗圆简体" pitchFamily="65" charset="-122"/>
            </a:endParaRPr>
          </a:p>
        </p:txBody>
      </p:sp>
    </p:spTree>
  </p:cSld>
  <p:clrMapOvr>
    <a:masterClrMapping/>
  </p:clrMapOvr>
  <p:transition>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162" y="-99392"/>
            <a:ext cx="9190162" cy="7056784"/>
          </a:xfrm>
          <a:prstGeom prst="rect">
            <a:avLst/>
          </a:prstGeom>
          <a:gradFill flip="none" rotWithShape="1">
            <a:gsLst>
              <a:gs pos="97000">
                <a:srgbClr val="FF0000"/>
              </a:gs>
              <a:gs pos="4000">
                <a:schemeClr val="accent2">
                  <a:shade val="94000"/>
                  <a:satMod val="135000"/>
                  <a:lumMod val="44000"/>
                </a:schemeClr>
              </a:gs>
            </a:gsLst>
            <a:lin ang="16200000" scaled="0"/>
            <a:tileRect/>
          </a:gradFill>
          <a:ln/>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sz="13800" dirty="0">
              <a:solidFill>
                <a:schemeClr val="bg1"/>
              </a:solidFill>
            </a:endParaRPr>
          </a:p>
        </p:txBody>
      </p:sp>
      <p:sp>
        <p:nvSpPr>
          <p:cNvPr id="4" name="等腰三角形 3"/>
          <p:cNvSpPr/>
          <p:nvPr/>
        </p:nvSpPr>
        <p:spPr>
          <a:xfrm>
            <a:off x="468313" y="688975"/>
            <a:ext cx="3040062" cy="2844800"/>
          </a:xfrm>
          <a:prstGeom prst="triangle">
            <a:avLst/>
          </a:prstGeom>
          <a:noFill/>
          <a:ln w="1778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a:defRPr/>
            </a:pPr>
            <a:endParaRPr lang="zh-CN" altLang="en-US" sz="3200"/>
          </a:p>
        </p:txBody>
      </p:sp>
      <p:sp>
        <p:nvSpPr>
          <p:cNvPr id="5" name="TextBox 4"/>
          <p:cNvSpPr txBox="1">
            <a:spLocks noChangeArrowheads="1"/>
          </p:cNvSpPr>
          <p:nvPr/>
        </p:nvSpPr>
        <p:spPr bwMode="auto">
          <a:xfrm>
            <a:off x="1195388" y="1196975"/>
            <a:ext cx="2312987"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600">
                <a:solidFill>
                  <a:schemeClr val="bg1"/>
                </a:solidFill>
              </a:rPr>
              <a:t>！</a:t>
            </a:r>
          </a:p>
        </p:txBody>
      </p:sp>
      <p:sp>
        <p:nvSpPr>
          <p:cNvPr id="6" name="矩形 5"/>
          <p:cNvSpPr/>
          <p:nvPr/>
        </p:nvSpPr>
        <p:spPr>
          <a:xfrm>
            <a:off x="-203200" y="112713"/>
            <a:ext cx="9504363" cy="180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201613" y="6394450"/>
            <a:ext cx="9504363" cy="180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p:nvPr/>
        </p:nvSpPr>
        <p:spPr>
          <a:xfrm>
            <a:off x="135210" y="4509120"/>
            <a:ext cx="8771953" cy="646331"/>
          </a:xfrm>
          <a:prstGeom prst="rect">
            <a:avLst/>
          </a:prstGeom>
          <a:effectLst>
            <a:outerShdw blurRad="40000" dist="23000" dir="5400000" rotWithShape="0">
              <a:srgbClr val="000000">
                <a:alpha val="35000"/>
              </a:srgbClr>
            </a:outerShdw>
            <a:reflection blurRad="177800" stA="74000" endPos="74000" dir="5400000" sy="-100000" algn="bl" rotWithShape="0"/>
          </a:effectLst>
        </p:spPr>
        <p:style>
          <a:lnRef idx="0">
            <a:schemeClr val="accent2"/>
          </a:lnRef>
          <a:fillRef idx="3">
            <a:schemeClr val="accent2"/>
          </a:fillRef>
          <a:effectRef idx="3">
            <a:schemeClr val="accent2"/>
          </a:effectRef>
          <a:fontRef idx="minor">
            <a:schemeClr val="lt1"/>
          </a:fontRef>
        </p:style>
        <p:txBody>
          <a:bodyPr wrap="none">
            <a:spAutoFit/>
          </a:bodyPr>
          <a:lstStyle/>
          <a:p>
            <a:pPr>
              <a:defRPr/>
            </a:pPr>
            <a:r>
              <a:rPr lang="zh-CN" altLang="en-US" sz="3600" dirty="0">
                <a:solidFill>
                  <a:schemeClr val="bg1"/>
                </a:solidFill>
                <a:latin typeface="方正粗圆简体" pitchFamily="65" charset="-122"/>
                <a:ea typeface="方正粗圆简体" pitchFamily="65" charset="-122"/>
              </a:rPr>
              <a:t>以下图片可能会引起不适，敬请谨慎观看 </a:t>
            </a:r>
            <a:r>
              <a:rPr lang="en-US" altLang="zh-CN" sz="3600" dirty="0">
                <a:solidFill>
                  <a:schemeClr val="bg1"/>
                </a:solidFill>
                <a:latin typeface="方正粗圆简体" pitchFamily="65" charset="-122"/>
                <a:ea typeface="方正粗圆简体" pitchFamily="65" charset="-122"/>
              </a:rPr>
              <a:t>!</a:t>
            </a:r>
            <a:endParaRPr lang="zh-CN" altLang="en-US" sz="3600" dirty="0">
              <a:solidFill>
                <a:schemeClr val="bg1"/>
              </a:solidFill>
              <a:latin typeface="方正粗圆简体" pitchFamily="65" charset="-122"/>
              <a:ea typeface="方正粗圆简体" pitchFamily="65" charset="-122"/>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indefinite" fill="hold" grpId="0" nodeType="with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childTnLst>
                                    <p:anim calcmode="discrete" valueType="str">
                                      <p:cBhvr>
                                        <p:cTn id="8" dur="5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4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820" y="3645024"/>
            <a:ext cx="2309813" cy="3140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4" descr="1943年秋季大扫荡中被杀的河北罗峪村妇救会主任刘耀梅"/>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252"/>
            <a:ext cx="3810000" cy="29606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5" name="Text Box 5"/>
          <p:cNvSpPr txBox="1">
            <a:spLocks noChangeArrowheads="1"/>
          </p:cNvSpPr>
          <p:nvPr/>
        </p:nvSpPr>
        <p:spPr bwMode="auto">
          <a:xfrm>
            <a:off x="0" y="2720975"/>
            <a:ext cx="4114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kumimoji="1" lang="zh-CN" altLang="en-US" sz="2400" b="1">
                <a:solidFill>
                  <a:srgbClr val="FF0000"/>
                </a:solidFill>
                <a:latin typeface="方正粗圆简体" pitchFamily="65" charset="-122"/>
                <a:ea typeface="方正粗圆简体" pitchFamily="65" charset="-122"/>
              </a:rPr>
              <a:t>被日军惨杀的妇女</a:t>
            </a:r>
          </a:p>
        </p:txBody>
      </p:sp>
      <p:pic>
        <p:nvPicPr>
          <p:cNvPr id="6" name="Picture 6" descr="被残杀的男女村民的头颅"/>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2" y="99219"/>
            <a:ext cx="4859337" cy="27622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7" name="Text Box 7"/>
          <p:cNvSpPr txBox="1">
            <a:spLocks noChangeArrowheads="1"/>
          </p:cNvSpPr>
          <p:nvPr/>
        </p:nvSpPr>
        <p:spPr bwMode="auto">
          <a:xfrm>
            <a:off x="5005388" y="2725738"/>
            <a:ext cx="39322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kumimoji="1" lang="zh-CN" altLang="en-US" sz="2400" b="1">
                <a:solidFill>
                  <a:srgbClr val="FF0000"/>
                </a:solidFill>
                <a:latin typeface="方正粗圆简体" pitchFamily="65" charset="-122"/>
                <a:ea typeface="方正粗圆简体" pitchFamily="65" charset="-122"/>
              </a:rPr>
              <a:t>被残杀的男女村民的头颅</a:t>
            </a:r>
          </a:p>
        </p:txBody>
      </p:sp>
      <p:pic>
        <p:nvPicPr>
          <p:cNvPr id="5017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1117" y="3640561"/>
            <a:ext cx="2952328" cy="31445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9" name="TextBox 8"/>
          <p:cNvSpPr txBox="1">
            <a:spLocks noChangeArrowheads="1"/>
          </p:cNvSpPr>
          <p:nvPr/>
        </p:nvSpPr>
        <p:spPr bwMode="auto">
          <a:xfrm>
            <a:off x="6203950" y="4179888"/>
            <a:ext cx="615950" cy="260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a:solidFill>
                  <a:srgbClr val="FF0000"/>
                </a:solidFill>
                <a:latin typeface="方正粗圆简体" pitchFamily="65" charset="-122"/>
                <a:ea typeface="方正粗圆简体" pitchFamily="65" charset="-122"/>
              </a:rPr>
              <a:t>残忍的人头示众</a:t>
            </a:r>
          </a:p>
        </p:txBody>
      </p:sp>
      <p:sp>
        <p:nvSpPr>
          <p:cNvPr id="10" name="矩形 9"/>
          <p:cNvSpPr/>
          <p:nvPr/>
        </p:nvSpPr>
        <p:spPr>
          <a:xfrm>
            <a:off x="250825" y="3408363"/>
            <a:ext cx="2736850" cy="3355975"/>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6600" dirty="0">
                <a:solidFill>
                  <a:srgbClr val="FF0000"/>
                </a:solidFill>
                <a:latin typeface="方正粗圆简体" pitchFamily="65" charset="-122"/>
                <a:ea typeface="方正粗圆简体" pitchFamily="65" charset="-122"/>
              </a:rPr>
              <a:t>潘家峪惨案</a:t>
            </a:r>
          </a:p>
        </p:txBody>
      </p:sp>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804" y="2060848"/>
            <a:ext cx="5113052" cy="53781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0907" y="2731242"/>
            <a:ext cx="5323621" cy="41641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24749" y="126657"/>
            <a:ext cx="4896141" cy="32594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style>
          <a:lnRef idx="1">
            <a:schemeClr val="accent2"/>
          </a:lnRef>
          <a:fillRef idx="3">
            <a:schemeClr val="accent2"/>
          </a:fillRef>
          <a:effectRef idx="2">
            <a:schemeClr val="accent2"/>
          </a:effectRef>
          <a:fontRef idx="minor">
            <a:schemeClr val="lt1"/>
          </a:fontRef>
        </p:style>
      </p:pic>
      <p:sp>
        <p:nvSpPr>
          <p:cNvPr id="18" name="矩形 17"/>
          <p:cNvSpPr/>
          <p:nvPr/>
        </p:nvSpPr>
        <p:spPr>
          <a:xfrm>
            <a:off x="-163513" y="-9525"/>
            <a:ext cx="4441826" cy="20701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5400" dirty="0">
                <a:latin typeface="方正粗圆简体" pitchFamily="65" charset="-122"/>
                <a:ea typeface="方正粗圆简体" pitchFamily="65" charset="-122"/>
              </a:rPr>
              <a:t>日机夜袭重庆</a:t>
            </a:r>
          </a:p>
        </p:txBody>
      </p:sp>
      <p:pic>
        <p:nvPicPr>
          <p:cNvPr id="11" name="图片 10"/>
          <p:cNvPicPr>
            <a:picLocks noChangeAspect="1"/>
          </p:cNvPicPr>
          <p:nvPr/>
        </p:nvPicPr>
        <p:blipFill>
          <a:blip r:embed="rId11"/>
          <a:stretch>
            <a:fillRect/>
          </a:stretch>
        </p:blipFill>
        <p:spPr>
          <a:xfrm>
            <a:off x="-60325" y="2025650"/>
            <a:ext cx="9186863" cy="47958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2" name="矩形 11"/>
          <p:cNvSpPr/>
          <p:nvPr/>
        </p:nvSpPr>
        <p:spPr>
          <a:xfrm>
            <a:off x="-182687" y="-19496"/>
            <a:ext cx="9433048" cy="1939955"/>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zh-CN" altLang="en-US" sz="7200" b="1" dirty="0">
                <a:solidFill>
                  <a:srgbClr val="FF0000"/>
                </a:solidFill>
                <a:latin typeface="方正粗圆简体" pitchFamily="65" charset="-122"/>
                <a:ea typeface="方正粗圆简体" pitchFamily="65" charset="-122"/>
              </a:rPr>
              <a:t>滥杀无辜、灭绝人性</a:t>
            </a:r>
            <a:endParaRPr lang="zh-CN" altLang="en-US" sz="7200" dirty="0">
              <a:solidFill>
                <a:srgbClr val="FF0000"/>
              </a:solidFill>
              <a:latin typeface="方正粗圆简体" pitchFamily="65" charset="-122"/>
              <a:ea typeface="方正粗圆简体" pitchFamily="65" charset="-122"/>
            </a:endParaRPr>
          </a:p>
        </p:txBody>
      </p:sp>
      <p:sp>
        <p:nvSpPr>
          <p:cNvPr id="20" name="TextBox 19"/>
          <p:cNvSpPr txBox="1">
            <a:spLocks noChangeArrowheads="1"/>
          </p:cNvSpPr>
          <p:nvPr/>
        </p:nvSpPr>
        <p:spPr bwMode="auto">
          <a:xfrm rot="-992405">
            <a:off x="2074863" y="3416300"/>
            <a:ext cx="4608512"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1500">
                <a:solidFill>
                  <a:srgbClr val="FF0000"/>
                </a:solidFill>
                <a:latin typeface="方正粗圆简体" pitchFamily="65" charset="-122"/>
                <a:ea typeface="方正粗圆简体" pitchFamily="65" charset="-122"/>
              </a:rPr>
              <a:t>罪行</a:t>
            </a:r>
            <a:r>
              <a:rPr lang="zh-CN" altLang="en-US" sz="11500" b="1">
                <a:solidFill>
                  <a:srgbClr val="FF0000"/>
                </a:solidFill>
                <a:latin typeface="方正粗圆简体" pitchFamily="65" charset="-122"/>
                <a:ea typeface="方正粗圆简体" pitchFamily="65" charset="-122"/>
              </a:rPr>
              <a:t>②</a:t>
            </a:r>
          </a:p>
        </p:txBody>
      </p:sp>
      <p:pic>
        <p:nvPicPr>
          <p:cNvPr id="19475" name="Picture 15" descr="日本暴行1"/>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9213" y="-169863"/>
            <a:ext cx="9144001" cy="9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50178"/>
                                        </p:tgtEl>
                                        <p:attrNameLst>
                                          <p:attrName>style.visibility</p:attrName>
                                        </p:attrNameLst>
                                      </p:cBhvr>
                                      <p:to>
                                        <p:strVal val="visible"/>
                                      </p:to>
                                    </p:set>
                                    <p:animEffect transition="in" filter="fade">
                                      <p:cBhvr>
                                        <p:cTn id="32" dur="1000"/>
                                        <p:tgtEl>
                                          <p:spTgt spid="50178"/>
                                        </p:tgtEl>
                                      </p:cBhvr>
                                    </p:animEffect>
                                    <p:anim calcmode="lin" valueType="num">
                                      <p:cBhvr>
                                        <p:cTn id="33" dur="1000" fill="hold"/>
                                        <p:tgtEl>
                                          <p:spTgt spid="50178"/>
                                        </p:tgtEl>
                                        <p:attrNameLst>
                                          <p:attrName>ppt_x</p:attrName>
                                        </p:attrNameLst>
                                      </p:cBhvr>
                                      <p:tavLst>
                                        <p:tav tm="0">
                                          <p:val>
                                            <p:strVal val="#ppt_x"/>
                                          </p:val>
                                        </p:tav>
                                        <p:tav tm="100000">
                                          <p:val>
                                            <p:strVal val="#ppt_x"/>
                                          </p:val>
                                        </p:tav>
                                      </p:tavLst>
                                    </p:anim>
                                    <p:anim calcmode="lin" valueType="num">
                                      <p:cBhvr>
                                        <p:cTn id="34" dur="1000" fill="hold"/>
                                        <p:tgtEl>
                                          <p:spTgt spid="5017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6" presetClass="entr" presetSubtype="16"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circle(in)">
                                      <p:cBhvr>
                                        <p:cTn id="49" dur="2000"/>
                                        <p:tgtEl>
                                          <p:spTgt spid="14"/>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circle(in)">
                                      <p:cBhvr>
                                        <p:cTn id="52" dur="2000"/>
                                        <p:tgtEl>
                                          <p:spTgt spid="18"/>
                                        </p:tgtEl>
                                      </p:cBhvr>
                                    </p:animEffect>
                                  </p:childTnLst>
                                </p:cTn>
                              </p:par>
                              <p:par>
                                <p:cTn id="53" presetID="6" presetClass="entr" presetSubtype="16"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circle(in)">
                                      <p:cBhvr>
                                        <p:cTn id="55" dur="2000"/>
                                        <p:tgtEl>
                                          <p:spTgt spid="13"/>
                                        </p:tgtEl>
                                      </p:cBhvr>
                                    </p:animEffect>
                                  </p:childTnLst>
                                </p:cTn>
                              </p:par>
                              <p:par>
                                <p:cTn id="56" presetID="6" presetClass="entr" presetSubtype="16"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circle(in)">
                                      <p:cBhvr>
                                        <p:cTn id="58" dur="2000"/>
                                        <p:tgtEl>
                                          <p:spTgt spid="1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4" presetClass="entr" presetSubtype="1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randombar(horizontal)">
                                      <p:cBhvr>
                                        <p:cTn id="63" dur="500"/>
                                        <p:tgtEl>
                                          <p:spTgt spid="11"/>
                                        </p:tgtEl>
                                      </p:cBhvr>
                                    </p:animEffect>
                                  </p:childTnLst>
                                </p:cTn>
                              </p:par>
                              <p:par>
                                <p:cTn id="64" presetID="14" presetClass="entr" presetSubtype="10"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randombar(horizontal)">
                                      <p:cBhvr>
                                        <p:cTn id="66" dur="500"/>
                                        <p:tgtEl>
                                          <p:spTgt spid="1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3" presetClass="entr" presetSubtype="32"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strVal val="4*#ppt_w"/>
                                          </p:val>
                                        </p:tav>
                                        <p:tav tm="100000">
                                          <p:val>
                                            <p:strVal val="#ppt_w"/>
                                          </p:val>
                                        </p:tav>
                                      </p:tavLst>
                                    </p:anim>
                                    <p:anim calcmode="lin" valueType="num">
                                      <p:cBhvr>
                                        <p:cTn id="72" dur="500" fill="hold"/>
                                        <p:tgtEl>
                                          <p:spTgt spid="2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animBg="1"/>
      <p:bldP spid="18"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050613170646lm2005061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7504" y="3583558"/>
            <a:ext cx="4724400" cy="26987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4" descr="01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0" y="188640"/>
            <a:ext cx="4724400" cy="27463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nvGrpSpPr>
          <p:cNvPr id="4" name="Group 12"/>
          <p:cNvGrpSpPr>
            <a:grpSpLocks/>
          </p:cNvGrpSpPr>
          <p:nvPr/>
        </p:nvGrpSpPr>
        <p:grpSpPr bwMode="auto">
          <a:xfrm>
            <a:off x="5265738" y="2163763"/>
            <a:ext cx="3295650" cy="4724400"/>
            <a:chOff x="0" y="2143"/>
            <a:chExt cx="1713" cy="2177"/>
          </a:xfrm>
        </p:grpSpPr>
        <p:pic>
          <p:nvPicPr>
            <p:cNvPr id="5" name="Picture 13" descr="慰安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43"/>
              <a:ext cx="1713" cy="217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20520" name="Text Box 14"/>
            <p:cNvSpPr txBox="1">
              <a:spLocks noChangeArrowheads="1"/>
            </p:cNvSpPr>
            <p:nvPr/>
          </p:nvSpPr>
          <p:spPr bwMode="auto">
            <a:xfrm rot="-292113">
              <a:off x="9" y="2328"/>
              <a:ext cx="320" cy="1806"/>
            </a:xfrm>
            <a:prstGeom prst="rect">
              <a:avLst/>
            </a:prstGeom>
            <a:noFill/>
            <a:ln>
              <a:noFill/>
            </a:ln>
            <a:effectLst/>
            <a:extLst>
              <a:ext uri="{909E8E84-426E-40DD-AFC4-6F175D3DCCD1}">
                <a14:hiddenFill xmlns:a14="http://schemas.microsoft.com/office/drawing/2010/main">
                  <a:solidFill>
                    <a:schemeClr val="tx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50000"/>
                </a:spcBef>
              </a:pPr>
              <a:r>
                <a:rPr kumimoji="1" lang="zh-CN" altLang="en-US" sz="2800" b="1">
                  <a:solidFill>
                    <a:srgbClr val="FF0000"/>
                  </a:solidFill>
                  <a:latin typeface="楷体" pitchFamily="49" charset="-122"/>
                  <a:ea typeface="楷体" pitchFamily="49" charset="-122"/>
                </a:rPr>
                <a:t>幸存下来的慰安妇</a:t>
              </a:r>
            </a:p>
          </p:txBody>
        </p:sp>
      </p:grpSp>
      <p:sp>
        <p:nvSpPr>
          <p:cNvPr id="7" name="TextBox 6"/>
          <p:cNvSpPr txBox="1"/>
          <p:nvPr/>
        </p:nvSpPr>
        <p:spPr>
          <a:xfrm>
            <a:off x="5282560" y="157660"/>
            <a:ext cx="3262432" cy="193899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defRPr/>
            </a:pPr>
            <a:r>
              <a:rPr lang="zh-CN" altLang="en-US" sz="6000" dirty="0">
                <a:latin typeface="方正粗圆简体" pitchFamily="65" charset="-122"/>
                <a:ea typeface="方正粗圆简体" pitchFamily="65" charset="-122"/>
              </a:rPr>
              <a:t>蹂躏妇女</a:t>
            </a:r>
            <a:endParaRPr lang="en-US" altLang="zh-CN" sz="6000" dirty="0">
              <a:latin typeface="方正粗圆简体" pitchFamily="65" charset="-122"/>
              <a:ea typeface="方正粗圆简体" pitchFamily="65" charset="-122"/>
            </a:endParaRPr>
          </a:p>
          <a:p>
            <a:pPr>
              <a:defRPr/>
            </a:pPr>
            <a:r>
              <a:rPr lang="zh-CN" altLang="en-US" sz="6000" dirty="0">
                <a:latin typeface="方正粗圆简体" pitchFamily="65" charset="-122"/>
                <a:ea typeface="方正粗圆简体" pitchFamily="65" charset="-122"/>
              </a:rPr>
              <a:t>禽兽不如</a:t>
            </a:r>
          </a:p>
        </p:txBody>
      </p:sp>
      <p:sp>
        <p:nvSpPr>
          <p:cNvPr id="20488" name="TextBox 8"/>
          <p:cNvSpPr txBox="1">
            <a:spLocks noChangeArrowheads="1"/>
          </p:cNvSpPr>
          <p:nvPr/>
        </p:nvSpPr>
        <p:spPr bwMode="auto">
          <a:xfrm rot="-254883">
            <a:off x="720725" y="6134100"/>
            <a:ext cx="4133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b="1">
                <a:solidFill>
                  <a:srgbClr val="FF0000"/>
                </a:solidFill>
                <a:latin typeface="楷体" pitchFamily="49" charset="-122"/>
                <a:ea typeface="楷体" pitchFamily="49" charset="-122"/>
              </a:rPr>
              <a:t>日军在上海开设的慰安所</a:t>
            </a:r>
          </a:p>
        </p:txBody>
      </p:sp>
      <p:sp>
        <p:nvSpPr>
          <p:cNvPr id="20489" name="TextBox 9"/>
          <p:cNvSpPr txBox="1">
            <a:spLocks noChangeArrowheads="1"/>
          </p:cNvSpPr>
          <p:nvPr/>
        </p:nvSpPr>
        <p:spPr bwMode="auto">
          <a:xfrm rot="-340289">
            <a:off x="-55563" y="2673350"/>
            <a:ext cx="487362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b="1">
                <a:solidFill>
                  <a:srgbClr val="FF0000"/>
                </a:solidFill>
                <a:latin typeface="楷体" pitchFamily="49" charset="-122"/>
                <a:ea typeface="楷体" pitchFamily="49" charset="-122"/>
              </a:rPr>
              <a:t>日军开设的慰安所的管理规定</a:t>
            </a:r>
          </a:p>
        </p:txBody>
      </p:sp>
      <p:pic>
        <p:nvPicPr>
          <p:cNvPr id="11" name="Picture 2" descr="147529">
            <a:hlinkClick r:id="rId6"/>
          </p:cNvPr>
          <p:cNvPicPr>
            <a:picLocks noChangeAspect="1" noChangeArrowheads="1"/>
          </p:cNvPicPr>
          <p:nvPr/>
        </p:nvPicPr>
        <p:blipFill>
          <a:blip r:embed="rId7"/>
          <a:srcRect/>
          <a:stretch>
            <a:fillRect/>
          </a:stretch>
        </p:blipFill>
        <p:spPr bwMode="auto">
          <a:xfrm>
            <a:off x="5062538" y="3871913"/>
            <a:ext cx="3670300" cy="2663825"/>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pic>
        <p:nvPicPr>
          <p:cNvPr id="12" name="Picture 3" descr="147531">
            <a:hlinkClick r:id="rId8"/>
          </p:cNvPr>
          <p:cNvPicPr>
            <a:picLocks noChangeAspect="1" noChangeArrowheads="1"/>
          </p:cNvPicPr>
          <p:nvPr/>
        </p:nvPicPr>
        <p:blipFill>
          <a:blip r:embed="rId9"/>
          <a:srcRect/>
          <a:stretch>
            <a:fillRect/>
          </a:stretch>
        </p:blipFill>
        <p:spPr bwMode="auto">
          <a:xfrm>
            <a:off x="4832350" y="404813"/>
            <a:ext cx="3889375" cy="269875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pic>
        <p:nvPicPr>
          <p:cNvPr id="13" name="Picture 4" descr="147535">
            <a:hlinkClick r:id="rId10"/>
          </p:cNvPr>
          <p:cNvPicPr>
            <a:picLocks noChangeAspect="1" noChangeArrowheads="1"/>
          </p:cNvPicPr>
          <p:nvPr/>
        </p:nvPicPr>
        <p:blipFill>
          <a:blip r:embed="rId11"/>
          <a:srcRect/>
          <a:stretch>
            <a:fillRect/>
          </a:stretch>
        </p:blipFill>
        <p:spPr bwMode="auto">
          <a:xfrm>
            <a:off x="149225" y="2487613"/>
            <a:ext cx="4256088" cy="39751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
        <p:nvSpPr>
          <p:cNvPr id="15" name="Text Box 6"/>
          <p:cNvSpPr txBox="1">
            <a:spLocks noChangeArrowheads="1"/>
          </p:cNvSpPr>
          <p:nvPr/>
        </p:nvSpPr>
        <p:spPr bwMode="auto">
          <a:xfrm>
            <a:off x="-54117" y="-2646"/>
            <a:ext cx="4663969" cy="2169825"/>
          </a:xfrm>
          <a:prstGeom prst="rect">
            <a:avLst/>
          </a:prstGeom>
          <a:ln/>
        </p:spPr>
        <p:style>
          <a:lnRef idx="0">
            <a:schemeClr val="dk1"/>
          </a:lnRef>
          <a:fillRef idx="3">
            <a:schemeClr val="dk1"/>
          </a:fillRef>
          <a:effectRef idx="3">
            <a:schemeClr val="dk1"/>
          </a:effectRef>
          <a:fontRef idx="minor">
            <a:schemeClr val="lt1"/>
          </a:fontRef>
        </p:style>
        <p:txBody>
          <a:bodyPr>
            <a:spAutoFit/>
          </a:bodyPr>
          <a:lstStyle/>
          <a:p>
            <a:pPr algn="ctr">
              <a:spcBef>
                <a:spcPct val="50000"/>
              </a:spcBef>
              <a:defRPr/>
            </a:pPr>
            <a:r>
              <a:rPr lang="zh-CN" altLang="en-US" sz="5400" b="1" dirty="0">
                <a:solidFill>
                  <a:srgbClr val="FF0000"/>
                </a:solidFill>
                <a:latin typeface="+mn-ea"/>
              </a:rPr>
              <a:t>强征劳工</a:t>
            </a:r>
            <a:endParaRPr lang="en-US" altLang="zh-CN" sz="5400" b="1" dirty="0">
              <a:solidFill>
                <a:srgbClr val="FF0000"/>
              </a:solidFill>
              <a:latin typeface="+mn-ea"/>
            </a:endParaRPr>
          </a:p>
          <a:p>
            <a:pPr algn="ctr">
              <a:spcBef>
                <a:spcPct val="50000"/>
              </a:spcBef>
              <a:defRPr/>
            </a:pPr>
            <a:r>
              <a:rPr lang="zh-CN" altLang="en-US" sz="5400" b="1" dirty="0">
                <a:solidFill>
                  <a:srgbClr val="FF0000"/>
                </a:solidFill>
                <a:latin typeface="+mn-ea"/>
              </a:rPr>
              <a:t>虐待劳工</a:t>
            </a:r>
          </a:p>
        </p:txBody>
      </p:sp>
      <p:sp>
        <p:nvSpPr>
          <p:cNvPr id="16" name="TextBox 15"/>
          <p:cNvSpPr txBox="1">
            <a:spLocks noChangeArrowheads="1"/>
          </p:cNvSpPr>
          <p:nvPr/>
        </p:nvSpPr>
        <p:spPr bwMode="auto">
          <a:xfrm>
            <a:off x="1042988" y="6072188"/>
            <a:ext cx="203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600" b="1">
                <a:solidFill>
                  <a:srgbClr val="FF0000"/>
                </a:solidFill>
                <a:latin typeface="微软雅黑" pitchFamily="34" charset="-122"/>
                <a:ea typeface="微软雅黑" pitchFamily="34" charset="-122"/>
              </a:rPr>
              <a:t>花岗劳工</a:t>
            </a:r>
          </a:p>
        </p:txBody>
      </p:sp>
      <p:sp>
        <p:nvSpPr>
          <p:cNvPr id="17" name="TextBox 16"/>
          <p:cNvSpPr txBox="1">
            <a:spLocks noChangeArrowheads="1"/>
          </p:cNvSpPr>
          <p:nvPr/>
        </p:nvSpPr>
        <p:spPr bwMode="auto">
          <a:xfrm>
            <a:off x="5795963" y="3251200"/>
            <a:ext cx="233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b="1">
                <a:solidFill>
                  <a:srgbClr val="FF0000"/>
                </a:solidFill>
                <a:latin typeface="微软雅黑" pitchFamily="34" charset="-122"/>
                <a:ea typeface="微软雅黑" pitchFamily="34" charset="-122"/>
              </a:rPr>
              <a:t>被强征的劳工</a:t>
            </a:r>
          </a:p>
        </p:txBody>
      </p:sp>
      <p:pic>
        <p:nvPicPr>
          <p:cNvPr id="4403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7138" y="19050"/>
            <a:ext cx="59134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rot="21019501">
            <a:off x="1316299" y="2265969"/>
            <a:ext cx="5724644" cy="1200329"/>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defRPr/>
            </a:pPr>
            <a:r>
              <a:rPr lang="zh-CN" altLang="en-US" sz="3600" b="1" dirty="0">
                <a:solidFill>
                  <a:srgbClr val="FF0000"/>
                </a:solidFill>
                <a:latin typeface="微软雅黑" pitchFamily="34" charset="-122"/>
                <a:ea typeface="微软雅黑" pitchFamily="34" charset="-122"/>
              </a:rPr>
              <a:t>惨无人道的：</a:t>
            </a:r>
            <a:endParaRPr lang="en-US" altLang="zh-CN" sz="3600" b="1" dirty="0">
              <a:solidFill>
                <a:srgbClr val="FF0000"/>
              </a:solidFill>
              <a:latin typeface="微软雅黑" pitchFamily="34" charset="-122"/>
              <a:ea typeface="微软雅黑" pitchFamily="34" charset="-122"/>
            </a:endParaRPr>
          </a:p>
          <a:p>
            <a:pPr>
              <a:defRPr/>
            </a:pPr>
            <a:r>
              <a:rPr lang="zh-CN" altLang="en-US" sz="3600" b="1" dirty="0">
                <a:solidFill>
                  <a:srgbClr val="FF0000"/>
                </a:solidFill>
                <a:latin typeface="微软雅黑" pitchFamily="34" charset="-122"/>
                <a:ea typeface="微软雅黑" pitchFamily="34" charset="-122"/>
              </a:rPr>
              <a:t>细菌战、毒气战、活人试验</a:t>
            </a:r>
          </a:p>
        </p:txBody>
      </p:sp>
      <p:pic>
        <p:nvPicPr>
          <p:cNvPr id="19" name="图片 18"/>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11163" y="-15875"/>
            <a:ext cx="9469438" cy="705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6372200" y="1082266"/>
            <a:ext cx="1877437" cy="769441"/>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defRPr/>
            </a:pPr>
            <a:r>
              <a:rPr lang="zh-CN" altLang="en-US" sz="4400" dirty="0">
                <a:latin typeface="楷体" pitchFamily="49" charset="-122"/>
                <a:ea typeface="楷体" pitchFamily="49" charset="-122"/>
              </a:rPr>
              <a:t>毒气战</a:t>
            </a:r>
          </a:p>
        </p:txBody>
      </p:sp>
      <p:pic>
        <p:nvPicPr>
          <p:cNvPr id="4403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6888" y="-82550"/>
            <a:ext cx="9640888" cy="706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49823" y="5748822"/>
            <a:ext cx="4339650" cy="646331"/>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defRPr/>
            </a:pPr>
            <a:r>
              <a:rPr lang="zh-CN" altLang="en-US" sz="3600" dirty="0">
                <a:solidFill>
                  <a:schemeClr val="bg1"/>
                </a:solidFill>
                <a:latin typeface="方正粗圆简体" pitchFamily="65" charset="-122"/>
                <a:ea typeface="方正粗圆简体" pitchFamily="65" charset="-122"/>
              </a:rPr>
              <a:t>惨无人道的人体实验</a:t>
            </a:r>
          </a:p>
        </p:txBody>
      </p:sp>
      <p:pic>
        <p:nvPicPr>
          <p:cNvPr id="44037"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888" y="-100013"/>
            <a:ext cx="9640888" cy="7226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8"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0425" y="1341438"/>
            <a:ext cx="3925888" cy="279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标注 22"/>
          <p:cNvSpPr/>
          <p:nvPr/>
        </p:nvSpPr>
        <p:spPr>
          <a:xfrm>
            <a:off x="1619672" y="4357182"/>
            <a:ext cx="4275037" cy="2467674"/>
          </a:xfrm>
          <a:prstGeom prst="wedgeRectCallout">
            <a:avLst>
              <a:gd name="adj1" fmla="val -38954"/>
              <a:gd name="adj2" fmla="val -93440"/>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zh-CN" altLang="en-US" sz="2800" b="1" dirty="0">
                <a:solidFill>
                  <a:srgbClr val="FF0000"/>
                </a:solidFill>
                <a:latin typeface="微软雅黑" pitchFamily="34" charset="-122"/>
                <a:ea typeface="微软雅黑" pitchFamily="34" charset="-122"/>
              </a:rPr>
              <a:t>这是</a:t>
            </a:r>
            <a:r>
              <a:rPr lang="en-US" altLang="zh-CN" sz="2800" b="1" dirty="0">
                <a:solidFill>
                  <a:srgbClr val="FF0000"/>
                </a:solidFill>
                <a:latin typeface="微软雅黑" pitchFamily="34" charset="-122"/>
                <a:ea typeface="微软雅黑" pitchFamily="34" charset="-122"/>
              </a:rPr>
              <a:t>2003</a:t>
            </a:r>
            <a:r>
              <a:rPr lang="zh-CN" altLang="en-US" sz="2800" b="1" dirty="0">
                <a:solidFill>
                  <a:srgbClr val="FF0000"/>
                </a:solidFill>
                <a:latin typeface="微软雅黑" pitchFamily="34" charset="-122"/>
                <a:ea typeface="微软雅黑" pitchFamily="34" charset="-122"/>
              </a:rPr>
              <a:t>年被日本遗留在齐齐哈尔的化学武器</a:t>
            </a:r>
            <a:r>
              <a:rPr lang="en-US" altLang="zh-CN" sz="2800" b="1" dirty="0">
                <a:solidFill>
                  <a:srgbClr val="FF0000"/>
                </a:solidFill>
                <a:latin typeface="微软雅黑" pitchFamily="34" charset="-122"/>
                <a:ea typeface="微软雅黑" pitchFamily="34" charset="-122"/>
              </a:rPr>
              <a:t>——</a:t>
            </a:r>
            <a:r>
              <a:rPr lang="zh-CN" altLang="en-US" sz="3600" b="1" dirty="0">
                <a:solidFill>
                  <a:srgbClr val="FF0000"/>
                </a:solidFill>
                <a:latin typeface="微软雅黑" pitchFamily="34" charset="-122"/>
                <a:ea typeface="微软雅黑" pitchFamily="34" charset="-122"/>
              </a:rPr>
              <a:t>芥子气</a:t>
            </a:r>
            <a:r>
              <a:rPr lang="zh-CN" altLang="en-US" sz="2800" b="1" dirty="0">
                <a:solidFill>
                  <a:srgbClr val="FF0000"/>
                </a:solidFill>
                <a:latin typeface="微软雅黑" pitchFamily="34" charset="-122"/>
                <a:ea typeface="微软雅黑" pitchFamily="34" charset="-122"/>
              </a:rPr>
              <a:t>中毒致死的</a:t>
            </a:r>
            <a:endParaRPr lang="en-US" altLang="zh-CN" sz="2800" b="1" dirty="0">
              <a:solidFill>
                <a:srgbClr val="FF0000"/>
              </a:solidFill>
              <a:latin typeface="微软雅黑" pitchFamily="34" charset="-122"/>
              <a:ea typeface="微软雅黑" pitchFamily="34" charset="-122"/>
            </a:endParaRPr>
          </a:p>
          <a:p>
            <a:pPr algn="ctr">
              <a:defRPr/>
            </a:pPr>
            <a:r>
              <a:rPr lang="zh-CN" altLang="en-US" sz="2800" b="1" dirty="0">
                <a:solidFill>
                  <a:srgbClr val="FF0000"/>
                </a:solidFill>
                <a:latin typeface="微软雅黑" pitchFamily="34" charset="-122"/>
                <a:ea typeface="微软雅黑" pitchFamily="34" charset="-122"/>
              </a:rPr>
              <a:t>河南民工</a:t>
            </a:r>
            <a:r>
              <a:rPr lang="zh-CN" altLang="en-US" sz="4800" b="1" dirty="0">
                <a:solidFill>
                  <a:srgbClr val="FF0000"/>
                </a:solidFill>
                <a:latin typeface="微软雅黑" pitchFamily="34" charset="-122"/>
                <a:ea typeface="微软雅黑" pitchFamily="34" charset="-122"/>
              </a:rPr>
              <a:t>李贵珍</a:t>
            </a:r>
            <a:endParaRPr lang="zh-CN" altLang="en-US" sz="2800" b="1" dirty="0">
              <a:solidFill>
                <a:srgbClr val="FF0000"/>
              </a:solidFill>
              <a:latin typeface="微软雅黑" pitchFamily="34" charset="-122"/>
              <a:ea typeface="微软雅黑" pitchFamily="34" charset="-122"/>
            </a:endParaRPr>
          </a:p>
        </p:txBody>
      </p:sp>
      <p:sp>
        <p:nvSpPr>
          <p:cNvPr id="25" name="TextBox 24"/>
          <p:cNvSpPr txBox="1"/>
          <p:nvPr/>
        </p:nvSpPr>
        <p:spPr>
          <a:xfrm rot="838516">
            <a:off x="1215837" y="2447906"/>
            <a:ext cx="7196201" cy="2308324"/>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defRPr/>
            </a:pPr>
            <a:r>
              <a:rPr lang="zh-CN" altLang="en-US" sz="7200" dirty="0">
                <a:solidFill>
                  <a:srgbClr val="FF0000"/>
                </a:solidFill>
                <a:latin typeface="方正粗圆简体" pitchFamily="65" charset="-122"/>
                <a:ea typeface="方正粗圆简体" pitchFamily="65" charset="-122"/>
              </a:rPr>
              <a:t>罪行</a:t>
            </a:r>
            <a:r>
              <a:rPr lang="zh-CN" altLang="en-US" sz="7200" b="1" dirty="0">
                <a:solidFill>
                  <a:srgbClr val="FF0000"/>
                </a:solidFill>
                <a:latin typeface="方正粗圆简体" pitchFamily="65" charset="-122"/>
                <a:ea typeface="方正粗圆简体" pitchFamily="65" charset="-122"/>
              </a:rPr>
              <a:t>③</a:t>
            </a:r>
            <a:endParaRPr lang="en-US" altLang="zh-CN" sz="7200" b="1" dirty="0">
              <a:solidFill>
                <a:srgbClr val="FF0000"/>
              </a:solidFill>
              <a:latin typeface="方正粗圆简体" pitchFamily="65" charset="-122"/>
              <a:ea typeface="方正粗圆简体" pitchFamily="65" charset="-122"/>
            </a:endParaRPr>
          </a:p>
          <a:p>
            <a:pPr>
              <a:defRPr/>
            </a:pPr>
            <a:r>
              <a:rPr lang="zh-CN" altLang="en-US" sz="7200" dirty="0">
                <a:solidFill>
                  <a:srgbClr val="FF0000"/>
                </a:solidFill>
                <a:latin typeface="方正粗圆简体" pitchFamily="65" charset="-122"/>
                <a:ea typeface="方正粗圆简体" pitchFamily="65" charset="-122"/>
              </a:rPr>
              <a:t>      惨绝千古人寰</a:t>
            </a:r>
          </a:p>
        </p:txBody>
      </p:sp>
      <p:pic>
        <p:nvPicPr>
          <p:cNvPr id="20518" name="Picture 15" descr="日本暴行1"/>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49213" y="-169863"/>
            <a:ext cx="9144001" cy="9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2000"/>
                                        <p:tgtEl>
                                          <p:spTgt spid="13"/>
                                        </p:tgtEl>
                                      </p:cBhvr>
                                    </p:animEffect>
                                  </p:childTnLst>
                                </p:cTn>
                              </p:par>
                              <p:par>
                                <p:cTn id="23" presetID="6" presetClass="entr" presetSubtype="16"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circle(in)">
                                      <p:cBhvr>
                                        <p:cTn id="25" dur="2000"/>
                                        <p:tgtEl>
                                          <p:spTgt spid="15"/>
                                        </p:tgtEl>
                                      </p:cBhvr>
                                    </p:animEffect>
                                  </p:childTnLst>
                                </p:cTn>
                              </p:par>
                              <p:par>
                                <p:cTn id="26" presetID="6" presetClass="entr" presetSubtype="16"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circle(in)">
                                      <p:cBhvr>
                                        <p:cTn id="28" dur="2000"/>
                                        <p:tgtEl>
                                          <p:spTgt spid="12"/>
                                        </p:tgtEl>
                                      </p:cBhvr>
                                    </p:animEffect>
                                  </p:childTnLst>
                                </p:cTn>
                              </p:par>
                              <p:par>
                                <p:cTn id="29" presetID="6"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ircle(in)">
                                      <p:cBhvr>
                                        <p:cTn id="31" dur="2000"/>
                                        <p:tgtEl>
                                          <p:spTgt spid="11"/>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circle(in)">
                                      <p:cBhvr>
                                        <p:cTn id="34" dur="2000"/>
                                        <p:tgtEl>
                                          <p:spTgt spid="16"/>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circle(in)">
                                      <p:cBhvr>
                                        <p:cTn id="37" dur="20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44034"/>
                                        </p:tgtEl>
                                        <p:attrNameLst>
                                          <p:attrName>style.visibility</p:attrName>
                                        </p:attrNameLst>
                                      </p:cBhvr>
                                      <p:to>
                                        <p:strVal val="visible"/>
                                      </p:to>
                                    </p:set>
                                    <p:animEffect transition="in" filter="randombar(horizontal)">
                                      <p:cBhvr>
                                        <p:cTn id="42" dur="500"/>
                                        <p:tgtEl>
                                          <p:spTgt spid="4403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28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strVal val="4/3*#ppt_w"/>
                                          </p:val>
                                        </p:tav>
                                        <p:tav tm="100000">
                                          <p:val>
                                            <p:strVal val="#ppt_w"/>
                                          </p:val>
                                        </p:tav>
                                      </p:tavLst>
                                    </p:anim>
                                    <p:anim calcmode="lin" valueType="num">
                                      <p:cBhvr>
                                        <p:cTn id="48" dur="500" fill="hold"/>
                                        <p:tgtEl>
                                          <p:spTgt spid="20"/>
                                        </p:tgtEl>
                                        <p:attrNameLst>
                                          <p:attrName>ppt_h</p:attrName>
                                        </p:attrNameLst>
                                      </p:cBhvr>
                                      <p:tavLst>
                                        <p:tav tm="0">
                                          <p:val>
                                            <p:strVal val="4/3*#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3"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1+#ppt_w/2"/>
                                          </p:val>
                                        </p:tav>
                                        <p:tav tm="100000">
                                          <p:val>
                                            <p:strVal val="#ppt_x"/>
                                          </p:val>
                                        </p:tav>
                                      </p:tavLst>
                                    </p:anim>
                                    <p:anim calcmode="lin" valueType="num">
                                      <p:cBhvr additive="base">
                                        <p:cTn id="64" dur="500" fill="hold"/>
                                        <p:tgtEl>
                                          <p:spTgt spid="22"/>
                                        </p:tgtEl>
                                        <p:attrNameLst>
                                          <p:attrName>ppt_y</p:attrName>
                                        </p:attrNameLst>
                                      </p:cBhvr>
                                      <p:tavLst>
                                        <p:tav tm="0">
                                          <p:val>
                                            <p:strVal val="0-#ppt_h/2"/>
                                          </p:val>
                                        </p:tav>
                                        <p:tav tm="100000">
                                          <p:val>
                                            <p:strVal val="#ppt_y"/>
                                          </p:val>
                                        </p:tav>
                                      </p:tavLst>
                                    </p:anim>
                                  </p:childTnLst>
                                </p:cTn>
                              </p:par>
                              <p:par>
                                <p:cTn id="65" presetID="2" presetClass="entr" presetSubtype="3" fill="hold" nodeType="withEffect">
                                  <p:stCondLst>
                                    <p:cond delay="0"/>
                                  </p:stCondLst>
                                  <p:childTnLst>
                                    <p:set>
                                      <p:cBhvr>
                                        <p:cTn id="66" dur="1" fill="hold">
                                          <p:stCondLst>
                                            <p:cond delay="0"/>
                                          </p:stCondLst>
                                        </p:cTn>
                                        <p:tgtEl>
                                          <p:spTgt spid="44036"/>
                                        </p:tgtEl>
                                        <p:attrNameLst>
                                          <p:attrName>style.visibility</p:attrName>
                                        </p:attrNameLst>
                                      </p:cBhvr>
                                      <p:to>
                                        <p:strVal val="visible"/>
                                      </p:to>
                                    </p:set>
                                    <p:anim calcmode="lin" valueType="num">
                                      <p:cBhvr additive="base">
                                        <p:cTn id="67" dur="500" fill="hold"/>
                                        <p:tgtEl>
                                          <p:spTgt spid="44036"/>
                                        </p:tgtEl>
                                        <p:attrNameLst>
                                          <p:attrName>ppt_x</p:attrName>
                                        </p:attrNameLst>
                                      </p:cBhvr>
                                      <p:tavLst>
                                        <p:tav tm="0">
                                          <p:val>
                                            <p:strVal val="1+#ppt_w/2"/>
                                          </p:val>
                                        </p:tav>
                                        <p:tav tm="100000">
                                          <p:val>
                                            <p:strVal val="#ppt_x"/>
                                          </p:val>
                                        </p:tav>
                                      </p:tavLst>
                                    </p:anim>
                                    <p:anim calcmode="lin" valueType="num">
                                      <p:cBhvr additive="base">
                                        <p:cTn id="68" dur="500" fill="hold"/>
                                        <p:tgtEl>
                                          <p:spTgt spid="44036"/>
                                        </p:tgtEl>
                                        <p:attrNameLst>
                                          <p:attrName>ppt_y</p:attrName>
                                        </p:attrNameLst>
                                      </p:cBhvr>
                                      <p:tavLst>
                                        <p:tav tm="0">
                                          <p:val>
                                            <p:strVal val="0-#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6" presetClass="entr" presetSubtype="37" fill="hold" nodeType="clickEffect">
                                  <p:stCondLst>
                                    <p:cond delay="0"/>
                                  </p:stCondLst>
                                  <p:childTnLst>
                                    <p:set>
                                      <p:cBhvr>
                                        <p:cTn id="72" dur="1" fill="hold">
                                          <p:stCondLst>
                                            <p:cond delay="0"/>
                                          </p:stCondLst>
                                        </p:cTn>
                                        <p:tgtEl>
                                          <p:spTgt spid="44037"/>
                                        </p:tgtEl>
                                        <p:attrNameLst>
                                          <p:attrName>style.visibility</p:attrName>
                                        </p:attrNameLst>
                                      </p:cBhvr>
                                      <p:to>
                                        <p:strVal val="visible"/>
                                      </p:to>
                                    </p:set>
                                    <p:animEffect transition="in" filter="barn(outVertical)">
                                      <p:cBhvr>
                                        <p:cTn id="73" dur="500"/>
                                        <p:tgtEl>
                                          <p:spTgt spid="4403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0"/>
                                          </p:stCondLst>
                                        </p:cTn>
                                        <p:tgtEl>
                                          <p:spTgt spid="44038"/>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4"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84" fill="hold" nodeType="clickPar">
                      <p:stCondLst>
                        <p:cond delay="indefinite"/>
                      </p:stCondLst>
                      <p:childTnLst>
                        <p:par>
                          <p:cTn id="85" fill="hold" nodeType="withGroup">
                            <p:stCondLst>
                              <p:cond delay="0"/>
                            </p:stCondLst>
                            <p:childTnLst>
                              <p:par>
                                <p:cTn id="86" presetID="23" presetClass="entr" presetSubtype="32"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p:cTn id="88" dur="500" fill="hold"/>
                                        <p:tgtEl>
                                          <p:spTgt spid="25"/>
                                        </p:tgtEl>
                                        <p:attrNameLst>
                                          <p:attrName>ppt_w</p:attrName>
                                        </p:attrNameLst>
                                      </p:cBhvr>
                                      <p:tavLst>
                                        <p:tav tm="0">
                                          <p:val>
                                            <p:strVal val="4*#ppt_w"/>
                                          </p:val>
                                        </p:tav>
                                        <p:tav tm="100000">
                                          <p:val>
                                            <p:strVal val="#ppt_w"/>
                                          </p:val>
                                        </p:tav>
                                      </p:tavLst>
                                    </p:anim>
                                    <p:anim calcmode="lin" valueType="num">
                                      <p:cBhvr>
                                        <p:cTn id="89" dur="500" fill="hold"/>
                                        <p:tgtEl>
                                          <p:spTgt spid="2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0"/>
            <a:ext cx="115887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p:cNvCxnSpPr>
            <a:stCxn id="14" idx="2"/>
          </p:cNvCxnSpPr>
          <p:nvPr/>
        </p:nvCxnSpPr>
        <p:spPr>
          <a:xfrm flipH="1">
            <a:off x="4716020" y="3240166"/>
            <a:ext cx="345629" cy="188834"/>
          </a:xfrm>
          <a:prstGeom prst="straightConnector1">
            <a:avLst/>
          </a:prstGeom>
          <a:ln w="28575">
            <a:solidFill>
              <a:srgbClr val="FF0000"/>
            </a:solidFill>
            <a:tailEnd type="arrow"/>
          </a:ln>
          <a:effectLst>
            <a:glow rad="101600">
              <a:schemeClr val="accent2">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535996" y="3429000"/>
            <a:ext cx="216024" cy="235074"/>
          </a:xfrm>
          <a:prstGeom prst="ellipse">
            <a:avLst/>
          </a:prstGeom>
          <a:ln w="28575">
            <a:solidFill>
              <a:srgbClr val="FF0000"/>
            </a:solidFill>
            <a:tailEnd type="arrow"/>
          </a:ln>
          <a:effectLst>
            <a:softEdge rad="0"/>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FF0000"/>
              </a:solidFill>
            </a:endParaRPr>
          </a:p>
        </p:txBody>
      </p:sp>
      <p:sp>
        <p:nvSpPr>
          <p:cNvPr id="10" name="圆角矩形标注 9"/>
          <p:cNvSpPr/>
          <p:nvPr/>
        </p:nvSpPr>
        <p:spPr>
          <a:xfrm rot="21095351">
            <a:off x="3787680" y="2939062"/>
            <a:ext cx="879632" cy="362506"/>
          </a:xfrm>
          <a:prstGeom prst="wedgeRoundRectCallout">
            <a:avLst>
              <a:gd name="adj1" fmla="val 32224"/>
              <a:gd name="adj2" fmla="val 99285"/>
              <a:gd name="adj3" fmla="val 16667"/>
            </a:avLst>
          </a:prstGeom>
          <a:noFill/>
          <a:ln>
            <a:solidFill>
              <a:srgbClr val="FFFF00"/>
            </a:solidFill>
          </a:ln>
          <a:effectLst>
            <a:glow rad="635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FFFF00"/>
                </a:solidFill>
                <a:latin typeface="+mn-ea"/>
              </a:rPr>
              <a:t>台湾</a:t>
            </a:r>
          </a:p>
        </p:txBody>
      </p:sp>
      <p:sp>
        <p:nvSpPr>
          <p:cNvPr id="14" name="椭圆 13"/>
          <p:cNvSpPr/>
          <p:nvPr/>
        </p:nvSpPr>
        <p:spPr>
          <a:xfrm rot="19512298">
            <a:off x="4919663" y="2533650"/>
            <a:ext cx="1595437" cy="5032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FF0000"/>
                </a:solidFill>
                <a:latin typeface="方正粗圆简体" pitchFamily="65" charset="-122"/>
                <a:ea typeface="方正粗圆简体" pitchFamily="65" charset="-122"/>
              </a:rPr>
              <a:t>日本帝国</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4">
                                            <p:bg/>
                                          </p:spTgt>
                                        </p:tgtEl>
                                        <p:attrNameLst>
                                          <p:attrName>style.visibility</p:attrName>
                                        </p:attrNameLst>
                                      </p:cBhvr>
                                      <p:to>
                                        <p:strVal val="visible"/>
                                      </p:to>
                                    </p:set>
                                    <p:anim calcmode="lin" valueType="num">
                                      <p:cBhvr>
                                        <p:cTn id="12" dur="500" fill="hold"/>
                                        <p:tgtEl>
                                          <p:spTgt spid="14">
                                            <p:bg/>
                                          </p:spTgt>
                                        </p:tgtEl>
                                        <p:attrNameLst>
                                          <p:attrName>ppt_w</p:attrName>
                                        </p:attrNameLst>
                                      </p:cBhvr>
                                      <p:tavLst>
                                        <p:tav tm="0">
                                          <p:val>
                                            <p:fltVal val="0"/>
                                          </p:val>
                                        </p:tav>
                                        <p:tav tm="100000">
                                          <p:val>
                                            <p:strVal val="#ppt_w"/>
                                          </p:val>
                                        </p:tav>
                                      </p:tavLst>
                                    </p:anim>
                                    <p:anim calcmode="lin" valueType="num">
                                      <p:cBhvr>
                                        <p:cTn id="13" dur="500" fill="hold"/>
                                        <p:tgtEl>
                                          <p:spTgt spid="14">
                                            <p:bg/>
                                          </p:spTgt>
                                        </p:tgtEl>
                                        <p:attrNameLst>
                                          <p:attrName>ppt_h</p:attrName>
                                        </p:attrNameLst>
                                      </p:cBhvr>
                                      <p:tavLst>
                                        <p:tav tm="0">
                                          <p:val>
                                            <p:fltVal val="0"/>
                                          </p:val>
                                        </p:tav>
                                        <p:tav tm="100000">
                                          <p:val>
                                            <p:strVal val="#ppt_h"/>
                                          </p:val>
                                        </p:tav>
                                      </p:tavLst>
                                    </p:anim>
                                    <p:animEffect transition="in" filter="fade">
                                      <p:cBhvr>
                                        <p:cTn id="14" dur="500"/>
                                        <p:tgtEl>
                                          <p:spTgt spid="14">
                                            <p:bg/>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p:cTn id="19"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4">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3"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53" presetClass="entr" presetSubtype="16" repeatCount="indefinite"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0"/>
            <a:ext cx="93964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263" y="0"/>
            <a:ext cx="9591676" cy="68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51620" y="1325528"/>
            <a:ext cx="6984776" cy="4320480"/>
          </a:xfrm>
          <a:prstGeom prst="rect">
            <a:avLst/>
          </a:prstGeom>
          <a:gradFill flip="none" rotWithShape="1">
            <a:gsLst>
              <a:gs pos="0">
                <a:srgbClr val="FF0000"/>
              </a:gs>
              <a:gs pos="35000">
                <a:schemeClr val="accent2">
                  <a:tint val="15000"/>
                  <a:satMod val="350000"/>
                </a:schemeClr>
              </a:gs>
            </a:gsLst>
            <a:lin ang="5400000" scaled="1"/>
            <a:tileRect/>
          </a:gradFill>
          <a:effectLst>
            <a:glow rad="101600">
              <a:srgbClr val="FF0000">
                <a:alpha val="40000"/>
              </a:srgb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6000" dirty="0">
                <a:solidFill>
                  <a:srgbClr val="FF0000"/>
                </a:solidFill>
                <a:latin typeface="方正粗圆简体" pitchFamily="65" charset="-122"/>
                <a:ea typeface="方正粗圆简体" pitchFamily="65" charset="-122"/>
              </a:rPr>
              <a:t>日本</a:t>
            </a:r>
            <a:r>
              <a:rPr lang="zh-CN" altLang="en-US" sz="4000" dirty="0">
                <a:solidFill>
                  <a:schemeClr val="tx1"/>
                </a:solidFill>
                <a:latin typeface="方正粗圆简体" pitchFamily="65" charset="-122"/>
                <a:ea typeface="方正粗圆简体" pitchFamily="65" charset="-122"/>
              </a:rPr>
              <a:t>宣布无条件</a:t>
            </a:r>
            <a:r>
              <a:rPr lang="zh-CN" altLang="en-US" sz="6000" dirty="0">
                <a:solidFill>
                  <a:srgbClr val="FF0000"/>
                </a:solidFill>
                <a:latin typeface="方正粗圆简体" pitchFamily="65" charset="-122"/>
                <a:ea typeface="方正粗圆简体" pitchFamily="65" charset="-122"/>
              </a:rPr>
              <a:t>投降！</a:t>
            </a:r>
            <a:endParaRPr lang="en-US" altLang="zh-CN" sz="6000" dirty="0">
              <a:solidFill>
                <a:srgbClr val="FF0000"/>
              </a:solidFill>
              <a:latin typeface="方正粗圆简体" pitchFamily="65" charset="-122"/>
              <a:ea typeface="方正粗圆简体" pitchFamily="65" charset="-122"/>
            </a:endParaRPr>
          </a:p>
          <a:p>
            <a:pPr algn="ctr">
              <a:defRPr/>
            </a:pPr>
            <a:r>
              <a:rPr lang="zh-CN" altLang="en-US" sz="4000" dirty="0">
                <a:solidFill>
                  <a:srgbClr val="FF0000"/>
                </a:solidFill>
                <a:latin typeface="方正粗圆简体" pitchFamily="65" charset="-122"/>
                <a:ea typeface="方正粗圆简体" pitchFamily="65" charset="-122"/>
              </a:rPr>
              <a:t>历史将永远记住这一天。</a:t>
            </a:r>
            <a:endParaRPr lang="en-US" altLang="zh-CN" sz="4000" dirty="0">
              <a:solidFill>
                <a:srgbClr val="FF0000"/>
              </a:solidFill>
              <a:latin typeface="方正粗圆简体" pitchFamily="65" charset="-122"/>
              <a:ea typeface="方正粗圆简体" pitchFamily="65" charset="-122"/>
            </a:endParaRPr>
          </a:p>
          <a:p>
            <a:pPr algn="ctr">
              <a:defRPr/>
            </a:pPr>
            <a:endParaRPr lang="zh-CN" altLang="en-US" dirty="0">
              <a:solidFill>
                <a:srgbClr val="FF0000"/>
              </a:solidFill>
              <a:latin typeface="方正粗圆简体" pitchFamily="65" charset="-122"/>
              <a:ea typeface="方正粗圆简体" pitchFamily="65" charset="-122"/>
            </a:endParaRPr>
          </a:p>
        </p:txBody>
      </p:sp>
      <p:sp>
        <p:nvSpPr>
          <p:cNvPr id="2" name="圆角矩形 1"/>
          <p:cNvSpPr/>
          <p:nvPr/>
        </p:nvSpPr>
        <p:spPr>
          <a:xfrm>
            <a:off x="1043608" y="908720"/>
            <a:ext cx="7200800" cy="576064"/>
          </a:xfrm>
          <a:prstGeom prst="roundRect">
            <a:avLst/>
          </a:prstGeom>
          <a:gradFill>
            <a:gsLst>
              <a:gs pos="100000">
                <a:srgbClr val="E91B19"/>
              </a:gs>
              <a:gs pos="100000">
                <a:srgbClr val="F30F0E">
                  <a:lumMod val="72000"/>
                </a:srgbClr>
              </a:gs>
              <a:gs pos="100000">
                <a:srgbClr val="E71E1C"/>
              </a:gs>
              <a:gs pos="0">
                <a:srgbClr val="FF0000"/>
              </a:gs>
              <a:gs pos="100000">
                <a:schemeClr val="accent2">
                  <a:shade val="94000"/>
                  <a:satMod val="135000"/>
                </a:schemeClr>
              </a:gs>
            </a:gsLst>
          </a:gradFill>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CN" dirty="0">
                <a:latin typeface="方正粗圆简体" pitchFamily="65" charset="-122"/>
                <a:ea typeface="方正粗圆简体" pitchFamily="65" charset="-122"/>
              </a:rPr>
              <a:t>   1945</a:t>
            </a:r>
            <a:r>
              <a:rPr lang="zh-CN" altLang="en-US" dirty="0">
                <a:latin typeface="方正粗圆简体" pitchFamily="65" charset="-122"/>
                <a:ea typeface="方正粗圆简体" pitchFamily="65" charset="-122"/>
              </a:rPr>
              <a:t>年</a:t>
            </a:r>
            <a:r>
              <a:rPr lang="en-US" altLang="zh-CN" dirty="0">
                <a:latin typeface="方正粗圆简体" pitchFamily="65" charset="-122"/>
                <a:ea typeface="方正粗圆简体" pitchFamily="65" charset="-122"/>
              </a:rPr>
              <a:t>8</a:t>
            </a:r>
            <a:r>
              <a:rPr lang="zh-CN" altLang="en-US" dirty="0">
                <a:latin typeface="方正粗圆简体" pitchFamily="65" charset="-122"/>
                <a:ea typeface="方正粗圆简体" pitchFamily="65" charset="-122"/>
              </a:rPr>
              <a:t>月</a:t>
            </a:r>
          </a:p>
        </p:txBody>
      </p:sp>
    </p:spTree>
  </p:cSld>
  <p:clrMapOvr>
    <a:masterClrMapping/>
  </p:clrMapOvr>
  <p:transition spd="slow">
    <p:wheel spokes="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内容占位符 3" descr="9zr6ecR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555776" y="6150114"/>
            <a:ext cx="3262432" cy="707886"/>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4000">
                <a:solidFill>
                  <a:srgbClr val="FF0000"/>
                </a:solidFill>
                <a:latin typeface="方正粗圆简体" pitchFamily="65" charset="-122"/>
                <a:ea typeface="方正粗圆简体" pitchFamily="65" charset="-122"/>
              </a:rPr>
              <a:t>日本投降仪式</a:t>
            </a:r>
          </a:p>
        </p:txBody>
      </p:sp>
      <p:sp>
        <p:nvSpPr>
          <p:cNvPr id="2" name="圆角矩形 1"/>
          <p:cNvSpPr/>
          <p:nvPr/>
        </p:nvSpPr>
        <p:spPr>
          <a:xfrm>
            <a:off x="26447" y="215711"/>
            <a:ext cx="9145113" cy="3727482"/>
          </a:xfrm>
          <a:prstGeom prst="roundRect">
            <a:avLst/>
          </a:prstGeom>
          <a:ln/>
        </p:spPr>
        <p:style>
          <a:lnRef idx="0">
            <a:schemeClr val="dk1"/>
          </a:lnRef>
          <a:fillRef idx="3">
            <a:schemeClr val="dk1"/>
          </a:fillRef>
          <a:effectRef idx="3">
            <a:schemeClr val="dk1"/>
          </a:effectRef>
          <a:fontRef idx="minor">
            <a:schemeClr val="lt1"/>
          </a:fontRef>
        </p:style>
        <p:txBody>
          <a:bodyPr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4800">
                <a:solidFill>
                  <a:srgbClr val="FF0000"/>
                </a:solidFill>
                <a:latin typeface="微软雅黑" pitchFamily="34" charset="-122"/>
                <a:ea typeface="微软雅黑" pitchFamily="34" charset="-122"/>
              </a:rPr>
              <a:t> 被日本</a:t>
            </a:r>
            <a:r>
              <a:rPr lang="zh-CN" altLang="en-US" sz="6000">
                <a:solidFill>
                  <a:schemeClr val="bg1"/>
                </a:solidFill>
                <a:latin typeface="微软雅黑" pitchFamily="34" charset="-122"/>
                <a:ea typeface="微软雅黑" pitchFamily="34" charset="-122"/>
              </a:rPr>
              <a:t>侵略</a:t>
            </a:r>
            <a:r>
              <a:rPr lang="zh-CN" altLang="en-US" sz="4800">
                <a:solidFill>
                  <a:srgbClr val="FF0000"/>
                </a:solidFill>
                <a:latin typeface="微软雅黑" pitchFamily="34" charset="-122"/>
                <a:ea typeface="微软雅黑" pitchFamily="34" charset="-122"/>
              </a:rPr>
              <a:t>的那些年，</a:t>
            </a:r>
            <a:endParaRPr lang="en-US" altLang="zh-CN" sz="4800">
              <a:solidFill>
                <a:srgbClr val="FF0000"/>
              </a:solidFill>
              <a:latin typeface="微软雅黑" pitchFamily="34" charset="-122"/>
              <a:ea typeface="微软雅黑" pitchFamily="34" charset="-122"/>
            </a:endParaRPr>
          </a:p>
          <a:p>
            <a:pPr algn="ctr" eaLnBrk="1" hangingPunct="1"/>
            <a:r>
              <a:rPr lang="zh-CN" altLang="en-US" sz="4800">
                <a:solidFill>
                  <a:srgbClr val="FF0000"/>
                </a:solidFill>
                <a:latin typeface="微软雅黑" pitchFamily="34" charset="-122"/>
                <a:ea typeface="微软雅黑" pitchFamily="34" charset="-122"/>
              </a:rPr>
              <a:t>已经结束了。但是，</a:t>
            </a:r>
            <a:endParaRPr lang="en-US" altLang="zh-CN" sz="4800">
              <a:solidFill>
                <a:srgbClr val="FF0000"/>
              </a:solidFill>
              <a:latin typeface="微软雅黑" pitchFamily="34" charset="-122"/>
              <a:ea typeface="微软雅黑" pitchFamily="34" charset="-122"/>
            </a:endParaRPr>
          </a:p>
          <a:p>
            <a:pPr algn="ctr" eaLnBrk="1" hangingPunct="1"/>
            <a:r>
              <a:rPr lang="zh-CN" altLang="en-US" sz="4800">
                <a:solidFill>
                  <a:srgbClr val="FF0000"/>
                </a:solidFill>
                <a:latin typeface="微软雅黑" pitchFamily="34" charset="-122"/>
                <a:ea typeface="微软雅黑" pitchFamily="34" charset="-122"/>
              </a:rPr>
              <a:t>这些年，我们还在</a:t>
            </a:r>
            <a:r>
              <a:rPr lang="zh-CN" altLang="en-US" sz="9600">
                <a:solidFill>
                  <a:schemeClr val="bg1"/>
                </a:solidFill>
                <a:latin typeface="微软雅黑" pitchFamily="34" charset="-122"/>
                <a:ea typeface="微软雅黑" pitchFamily="34" charset="-122"/>
              </a:rPr>
              <a:t>抗日</a:t>
            </a:r>
            <a:r>
              <a:rPr lang="zh-CN" altLang="en-US" sz="4800">
                <a:solidFill>
                  <a:srgbClr val="FF0000"/>
                </a:solidFill>
                <a:latin typeface="微软雅黑" pitchFamily="34" charset="-122"/>
                <a:ea typeface="微软雅黑" pitchFamily="34" charset="-122"/>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0"/>
            <a:ext cx="112791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a:xfrm rot="415409">
            <a:off x="6053670" y="1273523"/>
            <a:ext cx="3378826" cy="2087813"/>
          </a:xfrm>
          <a:prstGeom prst="wedgeRoundRectCallout">
            <a:avLst>
              <a:gd name="adj1" fmla="val -70056"/>
              <a:gd name="adj2" fmla="val 61822"/>
              <a:gd name="adj3" fmla="val 16667"/>
            </a:avLst>
          </a:prstGeom>
        </p:spPr>
        <p:style>
          <a:lnRef idx="0">
            <a:schemeClr val="dk1"/>
          </a:lnRef>
          <a:fillRef idx="3">
            <a:schemeClr val="dk1"/>
          </a:fillRef>
          <a:effectRef idx="3">
            <a:schemeClr val="dk1"/>
          </a:effectRef>
          <a:fontRef idx="minor">
            <a:schemeClr val="lt1"/>
          </a:fontRef>
        </p:style>
        <p:txBody>
          <a:bodyPr anchor="ctr"/>
          <a:lstStyle/>
          <a:p>
            <a:pPr algn="ctr">
              <a:defRPr/>
            </a:pPr>
            <a:endParaRPr lang="zh-CN" altLang="en-US"/>
          </a:p>
        </p:txBody>
      </p:sp>
      <p:sp>
        <p:nvSpPr>
          <p:cNvPr id="3" name="椭圆 2"/>
          <p:cNvSpPr/>
          <p:nvPr/>
        </p:nvSpPr>
        <p:spPr>
          <a:xfrm>
            <a:off x="5220072" y="3311463"/>
            <a:ext cx="54006" cy="45719"/>
          </a:xfrm>
          <a:prstGeom prst="ellipse">
            <a:avLst/>
          </a:prstGeom>
          <a:noFill/>
          <a:ln>
            <a:solidFill>
              <a:srgbClr val="FF0000"/>
            </a:solidFill>
          </a:ln>
          <a:effectLst>
            <a:glow rad="520700">
              <a:schemeClr val="accent2">
                <a:satMod val="175000"/>
                <a:alpha val="69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413187">
            <a:off x="6114616" y="1230629"/>
            <a:ext cx="3314971" cy="21414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2"/>
          <p:cNvPicPr>
            <a:picLocks noChangeAspect="1" noChangeArrowheads="1"/>
          </p:cNvPicPr>
          <p:nvPr/>
        </p:nvPicPr>
        <p:blipFill>
          <a:blip r:embed="rId4"/>
          <a:srcRect/>
          <a:stretch>
            <a:fillRect/>
          </a:stretch>
        </p:blipFill>
        <p:spPr bwMode="auto">
          <a:xfrm>
            <a:off x="2392363" y="3716338"/>
            <a:ext cx="3640137" cy="2997200"/>
          </a:xfrm>
          <a:prstGeom prst="rect">
            <a:avLst/>
          </a:prstGeom>
          <a:ln w="127000" cap="sq">
            <a:solidFill>
              <a:srgbClr val="000000"/>
            </a:solidFill>
            <a:miter lim="800000"/>
          </a:ln>
          <a:effectLst>
            <a:outerShdw blurRad="57150" dist="50800" dir="2700000" algn="tl" rotWithShape="0">
              <a:srgbClr val="000000">
                <a:alpha val="40000"/>
              </a:srgbClr>
            </a:outerShdw>
          </a:effectLst>
          <a:extLst/>
        </p:spPr>
      </p:pic>
      <p:sp>
        <p:nvSpPr>
          <p:cNvPr id="4" name="矩形标注 3"/>
          <p:cNvSpPr/>
          <p:nvPr/>
        </p:nvSpPr>
        <p:spPr>
          <a:xfrm>
            <a:off x="467544" y="1340768"/>
            <a:ext cx="2664296" cy="2779787"/>
          </a:xfrm>
          <a:prstGeom prst="wedgeRectCallout">
            <a:avLst>
              <a:gd name="adj1" fmla="val 129796"/>
              <a:gd name="adj2" fmla="val 21900"/>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zh-CN" altLang="en-US" sz="6000" dirty="0">
                <a:solidFill>
                  <a:srgbClr val="FF0000"/>
                </a:solidFill>
                <a:latin typeface="方正粗圆简体" pitchFamily="65" charset="-122"/>
                <a:ea typeface="方正粗圆简体" pitchFamily="65" charset="-122"/>
              </a:rPr>
              <a:t>钓鱼岛是我们中国的！</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indefinite" fill="hold" nodeType="clickEffect">
                                  <p:stCondLst>
                                    <p:cond delay="0"/>
                                  </p:stCondLst>
                                  <p:childTnLst>
                                    <p:anim calcmode="discrete" valueType="str">
                                      <p:cBhvr>
                                        <p:cTn id="6" dur="5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32" fill="hold" nodeType="click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p:cTn id="11" dur="500" fill="hold"/>
                                        <p:tgtEl>
                                          <p:spTgt spid="45058"/>
                                        </p:tgtEl>
                                        <p:attrNameLst>
                                          <p:attrName>ppt_w</p:attrName>
                                        </p:attrNameLst>
                                      </p:cBhvr>
                                      <p:tavLst>
                                        <p:tav tm="0">
                                          <p:val>
                                            <p:strVal val="4*#ppt_w"/>
                                          </p:val>
                                        </p:tav>
                                        <p:tav tm="100000">
                                          <p:val>
                                            <p:strVal val="#ppt_w"/>
                                          </p:val>
                                        </p:tav>
                                      </p:tavLst>
                                    </p:anim>
                                    <p:anim calcmode="lin" valueType="num">
                                      <p:cBhvr>
                                        <p:cTn id="12" dur="500" fill="hold"/>
                                        <p:tgtEl>
                                          <p:spTgt spid="45058"/>
                                        </p:tgtEl>
                                        <p:attrNameLst>
                                          <p:attrName>ppt_h</p:attrName>
                                        </p:attrNameLst>
                                      </p:cBhvr>
                                      <p:tavLst>
                                        <p:tav tm="0">
                                          <p:val>
                                            <p:strVal val="4*#ppt_h"/>
                                          </p:val>
                                        </p:tav>
                                        <p:tav tm="100000">
                                          <p:val>
                                            <p:strVal val="#ppt_h"/>
                                          </p:val>
                                        </p:tav>
                                      </p:tavLst>
                                    </p:anim>
                                  </p:childTnLst>
                                </p:cTn>
                              </p:par>
                              <p:par>
                                <p:cTn id="13" presetID="23" presetClass="entr" presetSubtype="3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4*#ppt_w"/>
                                          </p:val>
                                        </p:tav>
                                        <p:tav tm="100000">
                                          <p:val>
                                            <p:strVal val="#ppt_w"/>
                                          </p:val>
                                        </p:tav>
                                      </p:tavLst>
                                    </p:anim>
                                    <p:anim calcmode="lin" valueType="num">
                                      <p:cBhvr>
                                        <p:cTn id="16" dur="500" fill="hold"/>
                                        <p:tgtEl>
                                          <p:spTgt spid="5"/>
                                        </p:tgtEl>
                                        <p:attrNameLst>
                                          <p:attrName>ppt_h</p:attrName>
                                        </p:attrNameLst>
                                      </p:cBhvr>
                                      <p:tavLst>
                                        <p:tav tm="0">
                                          <p:val>
                                            <p:strVal val="4*#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32"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4*#ppt_w"/>
                                          </p:val>
                                        </p:tav>
                                        <p:tav tm="100000">
                                          <p:val>
                                            <p:strVal val="#ppt_w"/>
                                          </p:val>
                                        </p:tav>
                                      </p:tavLst>
                                    </p:anim>
                                    <p:anim calcmode="lin" valueType="num">
                                      <p:cBhvr>
                                        <p:cTn id="22"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588"/>
            <a:ext cx="9139237" cy="685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a:spLocks noChangeArrowheads="1"/>
          </p:cNvSpPr>
          <p:nvPr/>
        </p:nvSpPr>
        <p:spPr bwMode="auto">
          <a:xfrm>
            <a:off x="2025650" y="-171450"/>
            <a:ext cx="51101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9600">
                <a:latin typeface="楷体" pitchFamily="49" charset="-122"/>
                <a:ea typeface="楷体" pitchFamily="49" charset="-122"/>
              </a:rPr>
              <a:t>勿忘国耻</a:t>
            </a:r>
          </a:p>
        </p:txBody>
      </p:sp>
      <p:sp>
        <p:nvSpPr>
          <p:cNvPr id="3" name="TextBox 2"/>
          <p:cNvSpPr txBox="1"/>
          <p:nvPr/>
        </p:nvSpPr>
        <p:spPr>
          <a:xfrm>
            <a:off x="3093874" y="4869160"/>
            <a:ext cx="2954655" cy="923330"/>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defRPr/>
            </a:pPr>
            <a:r>
              <a:rPr lang="zh-CN" altLang="en-US" sz="5400" dirty="0"/>
              <a:t>谢谢大家</a:t>
            </a:r>
          </a:p>
        </p:txBody>
      </p:sp>
      <p:sp>
        <p:nvSpPr>
          <p:cNvPr id="5" name="TextBox 4"/>
          <p:cNvSpPr txBox="1">
            <a:spLocks noChangeArrowheads="1"/>
          </p:cNvSpPr>
          <p:nvPr/>
        </p:nvSpPr>
        <p:spPr bwMode="auto">
          <a:xfrm>
            <a:off x="6457950" y="1398588"/>
            <a:ext cx="677863"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3200">
                <a:latin typeface="微软雅黑" pitchFamily="34" charset="-122"/>
                <a:ea typeface="微软雅黑" pitchFamily="34" charset="-122"/>
              </a:rPr>
              <a:t>抗日尚未完全成</a:t>
            </a:r>
            <a:endParaRPr lang="en-US" altLang="zh-CN" sz="3200">
              <a:latin typeface="微软雅黑" pitchFamily="34" charset="-122"/>
              <a:ea typeface="微软雅黑" pitchFamily="34" charset="-122"/>
            </a:endParaRPr>
          </a:p>
        </p:txBody>
      </p:sp>
      <p:sp>
        <p:nvSpPr>
          <p:cNvPr id="6" name="TextBox 5"/>
          <p:cNvSpPr txBox="1">
            <a:spLocks noChangeArrowheads="1"/>
          </p:cNvSpPr>
          <p:nvPr/>
        </p:nvSpPr>
        <p:spPr bwMode="auto">
          <a:xfrm>
            <a:off x="2025650" y="1398588"/>
            <a:ext cx="676275"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200">
                <a:latin typeface="微软雅黑" pitchFamily="34" charset="-122"/>
                <a:ea typeface="微软雅黑" pitchFamily="34" charset="-122"/>
              </a:rPr>
              <a:t>同学们仍需努力</a:t>
            </a:r>
            <a:endParaRPr lang="zh-CN" altLang="en-US" sz="3200"/>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5"/>
                                        </p:tgtEl>
                                        <p:attrNameLst>
                                          <p:attrName>style.visibility</p:attrName>
                                        </p:attrNameLst>
                                      </p:cBhvr>
                                      <p:to>
                                        <p:strVal val="visible"/>
                                      </p:to>
                                    </p:set>
                                    <p:anim calcmode="discrete" valueType="clr">
                                      <p:cBhvr override="childStyle">
                                        <p:cTn id="12" dur="1000"/>
                                        <p:tgtEl>
                                          <p:spTgt spid="5"/>
                                        </p:tgtEl>
                                        <p:attrNameLst>
                                          <p:attrName>style.color</p:attrName>
                                        </p:attrNameLst>
                                      </p:cBhvr>
                                      <p:tavLst>
                                        <p:tav tm="0">
                                          <p:val>
                                            <p:clrVal>
                                              <a:srgbClr val="FFFF00"/>
                                            </p:clrVal>
                                          </p:val>
                                        </p:tav>
                                        <p:tav tm="50000">
                                          <p:val>
                                            <p:clrVal>
                                              <a:srgbClr val="FF3300"/>
                                            </p:clrVal>
                                          </p:val>
                                        </p:tav>
                                      </p:tavLst>
                                    </p:anim>
                                    <p:anim calcmode="discrete" valueType="clr">
                                      <p:cBhvr>
                                        <p:cTn id="13" dur="1000"/>
                                        <p:tgtEl>
                                          <p:spTgt spid="5"/>
                                        </p:tgtEl>
                                        <p:attrNameLst>
                                          <p:attrName>fillcolor</p:attrName>
                                        </p:attrNameLst>
                                      </p:cBhvr>
                                      <p:tavLst>
                                        <p:tav tm="0">
                                          <p:val>
                                            <p:clrVal>
                                              <a:schemeClr val="accent2"/>
                                            </p:clrVal>
                                          </p:val>
                                        </p:tav>
                                        <p:tav tm="50000">
                                          <p:val>
                                            <p:clrVal>
                                              <a:schemeClr val="hlink"/>
                                            </p:clrVal>
                                          </p:val>
                                        </p:tav>
                                      </p:tavLst>
                                    </p:anim>
                                    <p:set>
                                      <p:cBhvr>
                                        <p:cTn id="14" dur="1000"/>
                                        <p:tgtEl>
                                          <p:spTgt spid="5"/>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6"/>
                                        </p:tgtEl>
                                        <p:attrNameLst>
                                          <p:attrName>style.visibility</p:attrName>
                                        </p:attrNameLst>
                                      </p:cBhvr>
                                      <p:to>
                                        <p:strVal val="visible"/>
                                      </p:to>
                                    </p:set>
                                    <p:anim calcmode="discrete" valueType="clr">
                                      <p:cBhvr override="childStyle">
                                        <p:cTn id="19" dur="1000"/>
                                        <p:tgtEl>
                                          <p:spTgt spid="6"/>
                                        </p:tgtEl>
                                        <p:attrNameLst>
                                          <p:attrName>style.color</p:attrName>
                                        </p:attrNameLst>
                                      </p:cBhvr>
                                      <p:tavLst>
                                        <p:tav tm="0">
                                          <p:val>
                                            <p:clrVal>
                                              <a:srgbClr val="FF3300"/>
                                            </p:clrVal>
                                          </p:val>
                                        </p:tav>
                                        <p:tav tm="50000">
                                          <p:val>
                                            <p:clrVal>
                                              <a:srgbClr val="FFFF00"/>
                                            </p:clrVal>
                                          </p:val>
                                        </p:tav>
                                      </p:tavLst>
                                    </p:anim>
                                    <p:anim calcmode="discrete" valueType="clr">
                                      <p:cBhvr>
                                        <p:cTn id="20" dur="1000"/>
                                        <p:tgtEl>
                                          <p:spTgt spid="6"/>
                                        </p:tgtEl>
                                        <p:attrNameLst>
                                          <p:attrName>fillcolor</p:attrName>
                                        </p:attrNameLst>
                                      </p:cBhvr>
                                      <p:tavLst>
                                        <p:tav tm="0">
                                          <p:val>
                                            <p:clrVal>
                                              <a:schemeClr val="accent2"/>
                                            </p:clrVal>
                                          </p:val>
                                        </p:tav>
                                        <p:tav tm="50000">
                                          <p:val>
                                            <p:clrVal>
                                              <a:schemeClr val="hlink"/>
                                            </p:clrVal>
                                          </p:val>
                                        </p:tav>
                                      </p:tavLst>
                                    </p:anim>
                                    <p:set>
                                      <p:cBhvr>
                                        <p:cTn id="21" dur="1000"/>
                                        <p:tgtEl>
                                          <p:spTgt spid="6"/>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59632" y="943758"/>
            <a:ext cx="6840760" cy="504056"/>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fontAlgn="auto">
              <a:spcBef>
                <a:spcPts val="0"/>
              </a:spcBef>
              <a:spcAft>
                <a:spcPts val="0"/>
              </a:spcAft>
              <a:defRPr/>
            </a:pPr>
            <a:r>
              <a:rPr lang="zh-CN" altLang="zh-CN" dirty="0">
                <a:latin typeface="方正粗圆简体" pitchFamily="65" charset="-122"/>
                <a:ea typeface="方正粗圆简体" pitchFamily="65" charset="-122"/>
              </a:rPr>
              <a:t>　</a:t>
            </a:r>
            <a:r>
              <a:rPr lang="en-US" altLang="zh-CN" dirty="0">
                <a:latin typeface="方正粗圆简体" pitchFamily="65" charset="-122"/>
                <a:ea typeface="方正粗圆简体" pitchFamily="65" charset="-122"/>
              </a:rPr>
              <a:t>1874</a:t>
            </a:r>
            <a:r>
              <a:rPr lang="zh-CN" altLang="zh-CN" dirty="0">
                <a:latin typeface="方正粗圆简体" pitchFamily="65" charset="-122"/>
                <a:ea typeface="方正粗圆简体" pitchFamily="65" charset="-122"/>
              </a:rPr>
              <a:t>年</a:t>
            </a:r>
            <a:endParaRPr lang="zh-CN" altLang="en-US" dirty="0">
              <a:latin typeface="方正粗圆简体" pitchFamily="65" charset="-122"/>
              <a:ea typeface="方正粗圆简体" pitchFamily="65" charset="-122"/>
            </a:endParaRPr>
          </a:p>
        </p:txBody>
      </p:sp>
      <p:sp>
        <p:nvSpPr>
          <p:cNvPr id="6" name="矩形 5"/>
          <p:cNvSpPr/>
          <p:nvPr/>
        </p:nvSpPr>
        <p:spPr>
          <a:xfrm>
            <a:off x="1331640" y="1484784"/>
            <a:ext cx="6696744" cy="4032448"/>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5400000" scaled="1"/>
            <a:tileRect/>
          </a:gradFill>
          <a:effectLst>
            <a:glow rad="1016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fontAlgn="auto">
              <a:spcBef>
                <a:spcPts val="0"/>
              </a:spcBef>
              <a:spcAft>
                <a:spcPts val="0"/>
              </a:spcAft>
              <a:defRPr/>
            </a:pPr>
            <a:endParaRPr lang="zh-CN" altLang="en-US" dirty="0"/>
          </a:p>
        </p:txBody>
      </p:sp>
      <p:sp>
        <p:nvSpPr>
          <p:cNvPr id="4104" name="TextBox 7"/>
          <p:cNvSpPr txBox="1">
            <a:spLocks noChangeArrowheads="1"/>
          </p:cNvSpPr>
          <p:nvPr/>
        </p:nvSpPr>
        <p:spPr bwMode="auto">
          <a:xfrm>
            <a:off x="1403350" y="1701800"/>
            <a:ext cx="6689725"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5</a:t>
            </a:r>
            <a:r>
              <a:rPr lang="zh-CN" altLang="en-US" sz="3600">
                <a:solidFill>
                  <a:srgbClr val="FF0000"/>
                </a:solidFill>
                <a:latin typeface="方正粗圆简体" pitchFamily="65" charset="-122"/>
                <a:ea typeface="方正粗圆简体" pitchFamily="65" charset="-122"/>
              </a:rPr>
              <a:t>月</a:t>
            </a:r>
            <a:endParaRPr lang="en-US" altLang="zh-CN" sz="3600">
              <a:solidFill>
                <a:srgbClr val="FF0000"/>
              </a:solidFill>
              <a:latin typeface="方正粗圆简体" pitchFamily="65" charset="-122"/>
              <a:ea typeface="方正粗圆简体" pitchFamily="65" charset="-122"/>
            </a:endParaRPr>
          </a:p>
          <a:p>
            <a:pPr eaLnBrk="1" hangingPunct="1"/>
            <a:r>
              <a:rPr lang="zh-CN" altLang="en-US">
                <a:latin typeface="方正粗圆简体" pitchFamily="65" charset="-122"/>
                <a:ea typeface="方正粗圆简体" pitchFamily="65" charset="-122"/>
              </a:rPr>
              <a:t>         日本出兵</a:t>
            </a:r>
            <a:r>
              <a:rPr lang="en-US" altLang="zh-CN">
                <a:latin typeface="方正粗圆简体" pitchFamily="65" charset="-122"/>
                <a:ea typeface="方正粗圆简体" pitchFamily="65" charset="-122"/>
              </a:rPr>
              <a:t>3600</a:t>
            </a:r>
            <a:r>
              <a:rPr lang="zh-CN" altLang="en-US">
                <a:latin typeface="方正粗圆简体" pitchFamily="65" charset="-122"/>
                <a:ea typeface="方正粗圆简体" pitchFamily="65" charset="-122"/>
              </a:rPr>
              <a:t>余人入侵我国台湾，残酷杀戮高山族同胞。</a:t>
            </a:r>
            <a:endParaRPr lang="en-US" altLang="zh-CN">
              <a:latin typeface="方正粗圆简体" pitchFamily="65" charset="-122"/>
              <a:ea typeface="方正粗圆简体" pitchFamily="65" charset="-122"/>
            </a:endParaRPr>
          </a:p>
          <a:p>
            <a:pPr eaLnBrk="1" hangingPunct="1"/>
            <a:r>
              <a:rPr lang="en-US" altLang="zh-CN">
                <a:latin typeface="方正粗圆简体" pitchFamily="65" charset="-122"/>
                <a:ea typeface="方正粗圆简体" pitchFamily="65" charset="-122"/>
              </a:rPr>
              <a:t>         </a:t>
            </a:r>
            <a:r>
              <a:rPr lang="zh-CN" altLang="en-US">
                <a:latin typeface="方正粗圆简体" pitchFamily="65" charset="-122"/>
                <a:ea typeface="方正粗圆简体" pitchFamily="65" charset="-122"/>
              </a:rPr>
              <a:t>这是历史上日本</a:t>
            </a:r>
            <a:r>
              <a:rPr lang="zh-CN" altLang="en-US" sz="2800" b="1">
                <a:solidFill>
                  <a:srgbClr val="FF0000"/>
                </a:solidFill>
                <a:latin typeface="方正粗圆简体" pitchFamily="65" charset="-122"/>
                <a:ea typeface="方正粗圆简体" pitchFamily="65" charset="-122"/>
              </a:rPr>
              <a:t>第一次</a:t>
            </a:r>
            <a:r>
              <a:rPr lang="zh-CN" altLang="en-US">
                <a:latin typeface="方正粗圆简体" pitchFamily="65" charset="-122"/>
                <a:ea typeface="方正粗圆简体" pitchFamily="65" charset="-122"/>
              </a:rPr>
              <a:t>侵华。</a:t>
            </a:r>
          </a:p>
        </p:txBody>
      </p:sp>
      <p:sp>
        <p:nvSpPr>
          <p:cNvPr id="4105" name="TextBox 8"/>
          <p:cNvSpPr txBox="1">
            <a:spLocks noChangeArrowheads="1"/>
          </p:cNvSpPr>
          <p:nvPr/>
        </p:nvSpPr>
        <p:spPr bwMode="auto">
          <a:xfrm>
            <a:off x="1436688" y="3178175"/>
            <a:ext cx="6375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10</a:t>
            </a:r>
            <a:r>
              <a:rPr lang="zh-CN" altLang="en-US" sz="3600">
                <a:solidFill>
                  <a:srgbClr val="FF0000"/>
                </a:solidFill>
                <a:latin typeface="方正粗圆简体" pitchFamily="65" charset="-122"/>
                <a:ea typeface="方正粗圆简体" pitchFamily="65" charset="-122"/>
              </a:rPr>
              <a:t>月</a:t>
            </a:r>
            <a:endParaRPr lang="en-US" altLang="zh-CN" sz="3600">
              <a:solidFill>
                <a:srgbClr val="FF0000"/>
              </a:solidFill>
              <a:latin typeface="方正粗圆简体" pitchFamily="65" charset="-122"/>
              <a:ea typeface="方正粗圆简体" pitchFamily="65" charset="-122"/>
            </a:endParaRPr>
          </a:p>
          <a:p>
            <a:pPr eaLnBrk="1" hangingPunct="1"/>
            <a:r>
              <a:rPr lang="zh-CN" altLang="en-US">
                <a:latin typeface="方正粗圆简体" pitchFamily="65" charset="-122"/>
                <a:ea typeface="方正粗圆简体" pitchFamily="65" charset="-122"/>
              </a:rPr>
              <a:t>        日本迫使清政府签订</a:t>
            </a:r>
            <a:r>
              <a:rPr lang="en-US" altLang="zh-CN">
                <a:latin typeface="方正粗圆简体" pitchFamily="65" charset="-122"/>
                <a:ea typeface="方正粗圆简体" pitchFamily="65" charset="-122"/>
              </a:rPr>
              <a:t>《</a:t>
            </a:r>
            <a:r>
              <a:rPr lang="zh-CN" altLang="en-US">
                <a:solidFill>
                  <a:srgbClr val="FF0000"/>
                </a:solidFill>
                <a:latin typeface="方正粗圆简体" pitchFamily="65" charset="-122"/>
                <a:ea typeface="方正粗圆简体" pitchFamily="65" charset="-122"/>
              </a:rPr>
              <a:t>北京专条</a:t>
            </a:r>
            <a:r>
              <a:rPr lang="en-US" altLang="zh-CN">
                <a:latin typeface="方正粗圆简体" pitchFamily="65" charset="-122"/>
                <a:ea typeface="方正粗圆简体" pitchFamily="65" charset="-122"/>
              </a:rPr>
              <a:t>》</a:t>
            </a:r>
            <a:r>
              <a:rPr lang="zh-CN" altLang="en-US">
                <a:latin typeface="方正粗圆简体" pitchFamily="65" charset="-122"/>
                <a:ea typeface="方正粗圆简体" pitchFamily="65" charset="-122"/>
              </a:rPr>
              <a:t>，承认琉球（现日本冲绳县）为日本保护国，并赔偿日本兵费</a:t>
            </a:r>
            <a:r>
              <a:rPr lang="en-US" altLang="zh-CN">
                <a:latin typeface="方正粗圆简体" pitchFamily="65" charset="-122"/>
                <a:ea typeface="方正粗圆简体" pitchFamily="65" charset="-122"/>
              </a:rPr>
              <a:t>50</a:t>
            </a:r>
            <a:r>
              <a:rPr lang="zh-CN" altLang="en-US">
                <a:latin typeface="方正粗圆简体" pitchFamily="65" charset="-122"/>
                <a:ea typeface="方正粗圆简体" pitchFamily="65" charset="-122"/>
              </a:rPr>
              <a:t>万两白银。 </a:t>
            </a:r>
            <a:endParaRPr lang="en-US" altLang="zh-CN">
              <a:latin typeface="方正粗圆简体" pitchFamily="65" charset="-122"/>
              <a:ea typeface="方正粗圆简体" pitchFamily="65" charset="-122"/>
            </a:endParaRPr>
          </a:p>
          <a:p>
            <a:pPr eaLnBrk="1" hangingPunct="1"/>
            <a:r>
              <a:rPr lang="en-US" altLang="zh-CN">
                <a:latin typeface="方正粗圆简体" pitchFamily="65" charset="-122"/>
                <a:ea typeface="方正粗圆简体" pitchFamily="65" charset="-122"/>
              </a:rPr>
              <a:t>         </a:t>
            </a:r>
            <a:r>
              <a:rPr lang="zh-CN" altLang="en-US">
                <a:latin typeface="方正粗圆简体" pitchFamily="65" charset="-122"/>
                <a:ea typeface="方正粗圆简体" pitchFamily="65" charset="-122"/>
              </a:rPr>
              <a:t>这一年，</a:t>
            </a:r>
            <a:r>
              <a:rPr lang="zh-CN" altLang="en-US" sz="2400">
                <a:solidFill>
                  <a:srgbClr val="FF0000"/>
                </a:solidFill>
                <a:latin typeface="方正粗圆简体" pitchFamily="65" charset="-122"/>
                <a:ea typeface="方正粗圆简体" pitchFamily="65" charset="-122"/>
              </a:rPr>
              <a:t>抗日</a:t>
            </a:r>
            <a:r>
              <a:rPr lang="zh-CN" altLang="en-US">
                <a:latin typeface="方正粗圆简体" pitchFamily="65" charset="-122"/>
                <a:ea typeface="方正粗圆简体" pitchFamily="65" charset="-122"/>
              </a:rPr>
              <a:t>已经开始。</a:t>
            </a:r>
          </a:p>
        </p:txBody>
      </p:sp>
    </p:spTree>
  </p:cSld>
  <p:clrMapOvr>
    <a:masterClrMapping/>
  </p:clrMapOvr>
  <p:transition spd="slow">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0"/>
            <a:ext cx="115887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8"/>
          <p:cNvSpPr/>
          <p:nvPr/>
        </p:nvSpPr>
        <p:spPr>
          <a:xfrm>
            <a:off x="4900613" y="2565400"/>
            <a:ext cx="215900" cy="234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2" name="圆角矩形标注 1"/>
          <p:cNvSpPr/>
          <p:nvPr/>
        </p:nvSpPr>
        <p:spPr>
          <a:xfrm>
            <a:off x="4946650" y="3135313"/>
            <a:ext cx="792163" cy="287337"/>
          </a:xfrm>
          <a:prstGeom prst="wedgeRoundRectCallout">
            <a:avLst>
              <a:gd name="adj1" fmla="val -43681"/>
              <a:gd name="adj2" fmla="val -196420"/>
              <a:gd name="adj3" fmla="val 16667"/>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FFFF00"/>
                </a:solidFill>
              </a:rPr>
              <a:t>黄海</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repeatCount="indefinite"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302400" y="908720"/>
            <a:ext cx="6552728" cy="504056"/>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defRPr/>
            </a:pPr>
            <a:r>
              <a:rPr lang="en-US" altLang="zh-CN" dirty="0">
                <a:latin typeface="方正粗圆简体" pitchFamily="65" charset="-122"/>
                <a:ea typeface="方正粗圆简体" pitchFamily="65" charset="-122"/>
              </a:rPr>
              <a:t>   1894</a:t>
            </a:r>
            <a:r>
              <a:rPr lang="zh-CN" altLang="en-US" dirty="0">
                <a:latin typeface="方正粗圆简体" pitchFamily="65" charset="-122"/>
                <a:ea typeface="方正粗圆简体" pitchFamily="65" charset="-122"/>
              </a:rPr>
              <a:t>年</a:t>
            </a:r>
          </a:p>
        </p:txBody>
      </p:sp>
      <p:sp>
        <p:nvSpPr>
          <p:cNvPr id="3" name="矩形 2"/>
          <p:cNvSpPr/>
          <p:nvPr/>
        </p:nvSpPr>
        <p:spPr>
          <a:xfrm>
            <a:off x="1374408" y="1412776"/>
            <a:ext cx="6408712" cy="4824536"/>
          </a:xfrm>
          <a:prstGeom prst="rect">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6152" name="TextBox 3"/>
          <p:cNvSpPr txBox="1">
            <a:spLocks noChangeArrowheads="1"/>
          </p:cNvSpPr>
          <p:nvPr/>
        </p:nvSpPr>
        <p:spPr bwMode="auto">
          <a:xfrm>
            <a:off x="4024313" y="9763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r>
              <a:rPr lang="zh-CN" altLang="en-US">
                <a:solidFill>
                  <a:schemeClr val="bg1"/>
                </a:solidFill>
                <a:latin typeface="方正粗圆简体" pitchFamily="65" charset="-122"/>
                <a:ea typeface="方正粗圆简体" pitchFamily="65" charset="-122"/>
              </a:rPr>
              <a:t>甲午战争</a:t>
            </a:r>
          </a:p>
        </p:txBody>
      </p:sp>
      <p:sp>
        <p:nvSpPr>
          <p:cNvPr id="6153" name="TextBox 4"/>
          <p:cNvSpPr txBox="1">
            <a:spLocks noChangeArrowheads="1"/>
          </p:cNvSpPr>
          <p:nvPr/>
        </p:nvSpPr>
        <p:spPr bwMode="auto">
          <a:xfrm>
            <a:off x="1843088" y="1557338"/>
            <a:ext cx="53927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9</a:t>
            </a:r>
            <a:r>
              <a:rPr lang="zh-CN" altLang="en-US" sz="3600">
                <a:solidFill>
                  <a:srgbClr val="FF0000"/>
                </a:solidFill>
                <a:latin typeface="方正粗圆简体" pitchFamily="65" charset="-122"/>
                <a:ea typeface="方正粗圆简体" pitchFamily="65" charset="-122"/>
              </a:rPr>
              <a:t>月</a:t>
            </a:r>
            <a:endParaRPr lang="en-US" altLang="zh-CN" sz="3600">
              <a:solidFill>
                <a:srgbClr val="FF0000"/>
              </a:solidFill>
              <a:latin typeface="方正粗圆简体" pitchFamily="65" charset="-122"/>
              <a:ea typeface="方正粗圆简体" pitchFamily="65" charset="-122"/>
            </a:endParaRPr>
          </a:p>
          <a:p>
            <a:pPr eaLnBrk="1" hangingPunct="1"/>
            <a:r>
              <a:rPr lang="en-US" altLang="zh-CN">
                <a:latin typeface="方正粗圆简体" pitchFamily="65" charset="-122"/>
                <a:ea typeface="方正粗圆简体" pitchFamily="65" charset="-122"/>
              </a:rPr>
              <a:t>         </a:t>
            </a:r>
            <a:r>
              <a:rPr lang="zh-CN" altLang="en-US">
                <a:latin typeface="方正粗圆简体" pitchFamily="65" charset="-122"/>
                <a:ea typeface="方正粗圆简体" pitchFamily="65" charset="-122"/>
              </a:rPr>
              <a:t>日舰队在黄海海面袭击我国北洋舰队，击沉</a:t>
            </a:r>
            <a:r>
              <a:rPr lang="en-US" altLang="zh-CN">
                <a:latin typeface="方正粗圆简体" pitchFamily="65" charset="-122"/>
                <a:ea typeface="方正粗圆简体" pitchFamily="65" charset="-122"/>
              </a:rPr>
              <a:t>4</a:t>
            </a:r>
            <a:r>
              <a:rPr lang="zh-CN" altLang="en-US">
                <a:latin typeface="方正粗圆简体" pitchFamily="65" charset="-122"/>
                <a:ea typeface="方正粗圆简体" pitchFamily="65" charset="-122"/>
              </a:rPr>
              <a:t>艘军舰。“致远”号管带（舰长）</a:t>
            </a:r>
            <a:r>
              <a:rPr lang="zh-CN" altLang="en-US" sz="2400">
                <a:solidFill>
                  <a:srgbClr val="FF0000"/>
                </a:solidFill>
                <a:latin typeface="方正粗圆简体" pitchFamily="65" charset="-122"/>
                <a:ea typeface="方正粗圆简体" pitchFamily="65" charset="-122"/>
              </a:rPr>
              <a:t>邓世昌</a:t>
            </a:r>
            <a:r>
              <a:rPr lang="zh-CN" altLang="en-US">
                <a:latin typeface="方正粗圆简体" pitchFamily="65" charset="-122"/>
                <a:ea typeface="方正粗圆简体" pitchFamily="65" charset="-122"/>
              </a:rPr>
              <a:t>及全船</a:t>
            </a:r>
            <a:r>
              <a:rPr lang="en-US" altLang="zh-CN">
                <a:solidFill>
                  <a:srgbClr val="FF0000"/>
                </a:solidFill>
                <a:latin typeface="方正粗圆简体" pitchFamily="65" charset="-122"/>
                <a:ea typeface="方正粗圆简体" pitchFamily="65" charset="-122"/>
              </a:rPr>
              <a:t>250</a:t>
            </a:r>
            <a:r>
              <a:rPr lang="zh-CN" altLang="en-US">
                <a:latin typeface="方正粗圆简体" pitchFamily="65" charset="-122"/>
                <a:ea typeface="方正粗圆简体" pitchFamily="65" charset="-122"/>
              </a:rPr>
              <a:t>人，“定远”号管带（舰长）</a:t>
            </a:r>
            <a:r>
              <a:rPr lang="zh-CN" altLang="en-US" sz="2400">
                <a:solidFill>
                  <a:srgbClr val="FF0000"/>
                </a:solidFill>
                <a:latin typeface="方正粗圆简体" pitchFamily="65" charset="-122"/>
                <a:ea typeface="方正粗圆简体" pitchFamily="65" charset="-122"/>
              </a:rPr>
              <a:t>林永升</a:t>
            </a:r>
            <a:r>
              <a:rPr lang="zh-CN" altLang="en-US">
                <a:latin typeface="方正粗圆简体" pitchFamily="65" charset="-122"/>
                <a:ea typeface="方正粗圆简体" pitchFamily="65" charset="-122"/>
              </a:rPr>
              <a:t>及全船</a:t>
            </a:r>
            <a:r>
              <a:rPr lang="en-US" altLang="zh-CN">
                <a:solidFill>
                  <a:srgbClr val="FF0000"/>
                </a:solidFill>
                <a:latin typeface="方正粗圆简体" pitchFamily="65" charset="-122"/>
                <a:ea typeface="方正粗圆简体" pitchFamily="65" charset="-122"/>
              </a:rPr>
              <a:t>270</a:t>
            </a:r>
            <a:r>
              <a:rPr lang="zh-CN" altLang="en-US">
                <a:latin typeface="方正粗圆简体" pitchFamily="65" charset="-122"/>
                <a:ea typeface="方正粗圆简体" pitchFamily="65" charset="-122"/>
              </a:rPr>
              <a:t>人壮烈牺牲。 </a:t>
            </a:r>
          </a:p>
        </p:txBody>
      </p:sp>
      <p:sp>
        <p:nvSpPr>
          <p:cNvPr id="6154" name="TextBox 5"/>
          <p:cNvSpPr txBox="1">
            <a:spLocks noChangeArrowheads="1"/>
          </p:cNvSpPr>
          <p:nvPr/>
        </p:nvSpPr>
        <p:spPr bwMode="auto">
          <a:xfrm>
            <a:off x="1692275" y="3690938"/>
            <a:ext cx="554355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dirty="0">
                <a:solidFill>
                  <a:srgbClr val="FF0000"/>
                </a:solidFill>
                <a:latin typeface="方正粗圆简体" pitchFamily="65" charset="-122"/>
                <a:ea typeface="方正粗圆简体" pitchFamily="65" charset="-122"/>
              </a:rPr>
              <a:t>  </a:t>
            </a:r>
            <a:r>
              <a:rPr lang="en-US" altLang="zh-CN" sz="3600" dirty="0" smtClean="0">
                <a:solidFill>
                  <a:srgbClr val="FF0000"/>
                </a:solidFill>
                <a:latin typeface="方正粗圆简体" pitchFamily="65" charset="-122"/>
                <a:ea typeface="方正粗圆简体" pitchFamily="65" charset="-122"/>
              </a:rPr>
              <a:t>1895</a:t>
            </a:r>
            <a:r>
              <a:rPr lang="zh-CN" altLang="en-US" sz="3600" dirty="0">
                <a:solidFill>
                  <a:srgbClr val="FF0000"/>
                </a:solidFill>
                <a:latin typeface="方正粗圆简体" pitchFamily="65" charset="-122"/>
                <a:ea typeface="方正粗圆简体" pitchFamily="65" charset="-122"/>
              </a:rPr>
              <a:t>年</a:t>
            </a:r>
            <a:r>
              <a:rPr lang="en-US" altLang="zh-CN" sz="3600" dirty="0">
                <a:solidFill>
                  <a:srgbClr val="FF0000"/>
                </a:solidFill>
                <a:latin typeface="方正粗圆简体" pitchFamily="65" charset="-122"/>
                <a:ea typeface="方正粗圆简体" pitchFamily="65" charset="-122"/>
              </a:rPr>
              <a:t>6</a:t>
            </a:r>
            <a:r>
              <a:rPr lang="zh-CN" altLang="en-US" sz="3600" dirty="0">
                <a:solidFill>
                  <a:srgbClr val="FF0000"/>
                </a:solidFill>
                <a:latin typeface="方正粗圆简体" pitchFamily="65" charset="-122"/>
                <a:ea typeface="方正粗圆简体" pitchFamily="65" charset="-122"/>
              </a:rPr>
              <a:t>月</a:t>
            </a:r>
            <a:endParaRPr lang="en-US" altLang="zh-CN" sz="3600" dirty="0">
              <a:solidFill>
                <a:srgbClr val="FF0000"/>
              </a:solidFill>
              <a:latin typeface="方正粗圆简体" pitchFamily="65" charset="-122"/>
              <a:ea typeface="方正粗圆简体" pitchFamily="65" charset="-122"/>
            </a:endParaRPr>
          </a:p>
          <a:p>
            <a:pPr eaLnBrk="1" hangingPunct="1"/>
            <a:r>
              <a:rPr lang="zh-CN" altLang="en-US" dirty="0">
                <a:latin typeface="方正粗圆简体" pitchFamily="65" charset="-122"/>
                <a:ea typeface="方正粗圆简体" pitchFamily="65" charset="-122"/>
              </a:rPr>
              <a:t>            迫使战败的清政府签订</a:t>
            </a:r>
            <a:r>
              <a:rPr lang="en-US" altLang="zh-CN" dirty="0">
                <a:latin typeface="方正粗圆简体" pitchFamily="65" charset="-122"/>
                <a:ea typeface="方正粗圆简体" pitchFamily="65" charset="-122"/>
              </a:rPr>
              <a:t>《</a:t>
            </a:r>
            <a:r>
              <a:rPr lang="zh-CN" altLang="en-US" dirty="0">
                <a:solidFill>
                  <a:srgbClr val="FF0000"/>
                </a:solidFill>
                <a:latin typeface="方正粗圆简体" pitchFamily="65" charset="-122"/>
                <a:ea typeface="方正粗圆简体" pitchFamily="65" charset="-122"/>
              </a:rPr>
              <a:t>马关条约</a:t>
            </a:r>
            <a:r>
              <a:rPr lang="en-US" altLang="zh-CN" dirty="0">
                <a:latin typeface="方正粗圆简体" pitchFamily="65" charset="-122"/>
                <a:ea typeface="方正粗圆简体" pitchFamily="65" charset="-122"/>
              </a:rPr>
              <a:t>》</a:t>
            </a:r>
            <a:r>
              <a:rPr lang="zh-CN" altLang="en-US" dirty="0">
                <a:latin typeface="方正粗圆简体" pitchFamily="65" charset="-122"/>
                <a:ea typeface="方正粗圆简体" pitchFamily="65" charset="-122"/>
              </a:rPr>
              <a:t>，割让辽东半岛、台湾与澎湖列岛给日本。</a:t>
            </a:r>
          </a:p>
          <a:p>
            <a:pPr eaLnBrk="1" hangingPunct="1"/>
            <a:r>
              <a:rPr lang="zh-CN" altLang="en-US" dirty="0">
                <a:latin typeface="方正粗圆简体" pitchFamily="65" charset="-122"/>
                <a:ea typeface="方正粗圆简体" pitchFamily="65" charset="-122"/>
              </a:rPr>
              <a:t>           战后，日本一跃成为</a:t>
            </a:r>
            <a:r>
              <a:rPr lang="zh-CN" altLang="en-US" sz="2400" dirty="0">
                <a:solidFill>
                  <a:srgbClr val="FF0000"/>
                </a:solidFill>
                <a:latin typeface="方正粗圆简体" pitchFamily="65" charset="-122"/>
                <a:ea typeface="方正粗圆简体" pitchFamily="65" charset="-122"/>
              </a:rPr>
              <a:t>亚洲强国</a:t>
            </a:r>
            <a:r>
              <a:rPr lang="zh-CN" altLang="en-US" dirty="0">
                <a:latin typeface="方正粗圆简体" pitchFamily="65" charset="-122"/>
                <a:ea typeface="方正粗圆简体" pitchFamily="65" charset="-122"/>
              </a:rPr>
              <a:t>，开始跻身</a:t>
            </a:r>
            <a:r>
              <a:rPr lang="zh-CN" altLang="en-US" sz="2400" dirty="0">
                <a:solidFill>
                  <a:srgbClr val="FF0000"/>
                </a:solidFill>
                <a:latin typeface="方正粗圆简体" pitchFamily="65" charset="-122"/>
                <a:ea typeface="方正粗圆简体" pitchFamily="65" charset="-122"/>
              </a:rPr>
              <a:t>列强</a:t>
            </a:r>
            <a:r>
              <a:rPr lang="zh-CN" altLang="en-US" dirty="0">
                <a:latin typeface="方正粗圆简体" pitchFamily="65" charset="-122"/>
                <a:ea typeface="方正粗圆简体" pitchFamily="65" charset="-122"/>
              </a:rPr>
              <a:t>行列。</a:t>
            </a:r>
          </a:p>
          <a:p>
            <a:pPr eaLnBrk="1" hangingPunct="1"/>
            <a:endParaRPr lang="zh-CN" altLang="en-US" dirty="0"/>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0"/>
            <a:ext cx="115887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4535996" y="2276872"/>
            <a:ext cx="216024" cy="235074"/>
          </a:xfrm>
          <a:prstGeom prst="ellipse">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4" name="圆角矩形标注 3"/>
          <p:cNvSpPr>
            <a:spLocks noChangeArrowheads="1"/>
          </p:cNvSpPr>
          <p:nvPr/>
        </p:nvSpPr>
        <p:spPr bwMode="auto">
          <a:xfrm>
            <a:off x="4932363" y="2058988"/>
            <a:ext cx="1008062" cy="452437"/>
          </a:xfrm>
          <a:prstGeom prst="wedgeRoundRectCallout">
            <a:avLst>
              <a:gd name="adj1" fmla="val -77875"/>
              <a:gd name="adj2" fmla="val 25440"/>
              <a:gd name="adj3" fmla="val 16667"/>
            </a:avLst>
          </a:prstGeom>
          <a:noFill/>
          <a:ln w="25400"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defRPr/>
            </a:pPr>
            <a:r>
              <a:rPr lang="zh-CN" altLang="en-US" sz="2400" b="1" dirty="0">
                <a:solidFill>
                  <a:srgbClr val="FFFF00"/>
                </a:solidFill>
                <a:latin typeface="+mn-lt"/>
                <a:ea typeface="+mn-ea"/>
              </a:rPr>
              <a:t>北京</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16" repeatCount="indefinite"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FF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03648" y="584684"/>
            <a:ext cx="6264696" cy="504056"/>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fontAlgn="auto">
              <a:spcBef>
                <a:spcPts val="0"/>
              </a:spcBef>
              <a:spcAft>
                <a:spcPts val="0"/>
              </a:spcAft>
              <a:defRPr/>
            </a:pPr>
            <a:r>
              <a:rPr lang="en-US" altLang="zh-CN" dirty="0">
                <a:latin typeface="方正粗圆简体" pitchFamily="65" charset="-122"/>
                <a:ea typeface="方正粗圆简体" pitchFamily="65" charset="-122"/>
              </a:rPr>
              <a:t>   1900</a:t>
            </a:r>
            <a:r>
              <a:rPr lang="zh-CN" altLang="en-US" dirty="0">
                <a:latin typeface="方正粗圆简体" pitchFamily="65" charset="-122"/>
                <a:ea typeface="方正粗圆简体" pitchFamily="65" charset="-122"/>
              </a:rPr>
              <a:t>年</a:t>
            </a:r>
          </a:p>
        </p:txBody>
      </p:sp>
      <p:sp>
        <p:nvSpPr>
          <p:cNvPr id="3" name="矩形 2"/>
          <p:cNvSpPr/>
          <p:nvPr/>
        </p:nvSpPr>
        <p:spPr>
          <a:xfrm>
            <a:off x="1475656" y="1088740"/>
            <a:ext cx="6120680" cy="4860540"/>
          </a:xfrm>
          <a:prstGeom prst="rect">
            <a:avLst/>
          </a:prstGeom>
          <a:gradFill flip="none"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5400000" scaled="1"/>
            <a:tileRect/>
          </a:gradFill>
          <a:effectLst>
            <a:glow rad="101600">
              <a:schemeClr val="accent6">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endParaRPr lang="zh-CN" altLang="en-US"/>
          </a:p>
        </p:txBody>
      </p:sp>
      <p:sp>
        <p:nvSpPr>
          <p:cNvPr id="8200" name="TextBox 3"/>
          <p:cNvSpPr txBox="1">
            <a:spLocks noChangeArrowheads="1"/>
          </p:cNvSpPr>
          <p:nvPr/>
        </p:nvSpPr>
        <p:spPr bwMode="auto">
          <a:xfrm>
            <a:off x="1682750" y="1268413"/>
            <a:ext cx="548163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5</a:t>
            </a:r>
            <a:r>
              <a:rPr lang="zh-CN" altLang="en-US" sz="3600">
                <a:solidFill>
                  <a:srgbClr val="FF0000"/>
                </a:solidFill>
                <a:latin typeface="方正粗圆简体" pitchFamily="65" charset="-122"/>
                <a:ea typeface="方正粗圆简体" pitchFamily="65" charset="-122"/>
              </a:rPr>
              <a:t>月</a:t>
            </a:r>
            <a:endParaRPr lang="en-US" altLang="zh-CN" sz="3600">
              <a:solidFill>
                <a:srgbClr val="FF0000"/>
              </a:solidFill>
              <a:latin typeface="方正粗圆简体" pitchFamily="65" charset="-122"/>
              <a:ea typeface="方正粗圆简体" pitchFamily="65" charset="-122"/>
            </a:endParaRPr>
          </a:p>
          <a:p>
            <a:pPr eaLnBrk="1" hangingPunct="1"/>
            <a:r>
              <a:rPr lang="en-US" altLang="zh-CN" sz="2400">
                <a:solidFill>
                  <a:srgbClr val="FF0000"/>
                </a:solidFill>
              </a:rPr>
              <a:t>          </a:t>
            </a:r>
            <a:r>
              <a:rPr lang="zh-CN" altLang="en-US" sz="2400">
                <a:solidFill>
                  <a:srgbClr val="FF0000"/>
                </a:solidFill>
                <a:latin typeface="方正粗圆简体" pitchFamily="65" charset="-122"/>
                <a:ea typeface="方正粗圆简体" pitchFamily="65" charset="-122"/>
              </a:rPr>
              <a:t>日</a:t>
            </a:r>
            <a:r>
              <a:rPr lang="zh-CN" altLang="en-US">
                <a:latin typeface="方正粗圆简体" pitchFamily="65" charset="-122"/>
                <a:ea typeface="方正粗圆简体" pitchFamily="65" charset="-122"/>
              </a:rPr>
              <a:t>、英、美、法等八国联军开始进犯北京。</a:t>
            </a:r>
            <a:endParaRPr lang="en-US" altLang="zh-CN">
              <a:latin typeface="方正粗圆简体" pitchFamily="65" charset="-122"/>
              <a:ea typeface="方正粗圆简体" pitchFamily="65" charset="-122"/>
            </a:endParaRPr>
          </a:p>
          <a:p>
            <a:pPr eaLnBrk="1" hangingPunct="1"/>
            <a:r>
              <a:rPr lang="en-US" altLang="zh-CN" sz="3600">
                <a:solidFill>
                  <a:srgbClr val="FF0000"/>
                </a:solidFill>
                <a:latin typeface="方正粗圆简体" pitchFamily="65" charset="-122"/>
                <a:ea typeface="方正粗圆简体" pitchFamily="65" charset="-122"/>
              </a:rPr>
              <a:t>8</a:t>
            </a:r>
            <a:r>
              <a:rPr lang="zh-CN" altLang="en-US" sz="3600">
                <a:solidFill>
                  <a:srgbClr val="FF0000"/>
                </a:solidFill>
                <a:latin typeface="方正粗圆简体" pitchFamily="65" charset="-122"/>
                <a:ea typeface="方正粗圆简体" pitchFamily="65" charset="-122"/>
              </a:rPr>
              <a:t>月</a:t>
            </a:r>
            <a:endParaRPr lang="en-US" altLang="zh-CN" sz="3600">
              <a:solidFill>
                <a:srgbClr val="FF0000"/>
              </a:solidFill>
              <a:latin typeface="方正粗圆简体" pitchFamily="65" charset="-122"/>
              <a:ea typeface="方正粗圆简体" pitchFamily="65" charset="-122"/>
            </a:endParaRPr>
          </a:p>
          <a:p>
            <a:pPr eaLnBrk="1" hangingPunct="1"/>
            <a:r>
              <a:rPr lang="en-US" altLang="zh-CN">
                <a:latin typeface="方正粗圆简体" pitchFamily="65" charset="-122"/>
                <a:ea typeface="方正粗圆简体" pitchFamily="65" charset="-122"/>
              </a:rPr>
              <a:t>           </a:t>
            </a:r>
            <a:r>
              <a:rPr lang="zh-CN" altLang="en-US">
                <a:latin typeface="方正粗圆简体" pitchFamily="65" charset="-122"/>
                <a:ea typeface="方正粗圆简体" pitchFamily="65" charset="-122"/>
              </a:rPr>
              <a:t>八国联军攻陷北京，在那里</a:t>
            </a:r>
            <a:r>
              <a:rPr lang="zh-CN" altLang="en-US" sz="2400">
                <a:solidFill>
                  <a:srgbClr val="FF0000"/>
                </a:solidFill>
                <a:latin typeface="方正粗圆简体" pitchFamily="65" charset="-122"/>
                <a:ea typeface="方正粗圆简体" pitchFamily="65" charset="-122"/>
              </a:rPr>
              <a:t>烧杀淫掠</a:t>
            </a:r>
            <a:r>
              <a:rPr lang="zh-CN" altLang="en-US">
                <a:latin typeface="方正粗圆简体" pitchFamily="65" charset="-122"/>
                <a:ea typeface="方正粗圆简体" pitchFamily="65" charset="-122"/>
              </a:rPr>
              <a:t>。</a:t>
            </a:r>
          </a:p>
        </p:txBody>
      </p:sp>
      <p:sp>
        <p:nvSpPr>
          <p:cNvPr id="8201" name="TextBox 4"/>
          <p:cNvSpPr txBox="1">
            <a:spLocks noChangeArrowheads="1"/>
          </p:cNvSpPr>
          <p:nvPr/>
        </p:nvSpPr>
        <p:spPr bwMode="auto">
          <a:xfrm>
            <a:off x="1682750" y="3500438"/>
            <a:ext cx="54816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1901</a:t>
            </a:r>
            <a:r>
              <a:rPr lang="zh-CN" altLang="zh-CN" sz="3600">
                <a:solidFill>
                  <a:srgbClr val="FF0000"/>
                </a:solidFill>
                <a:latin typeface="方正粗圆简体" pitchFamily="65" charset="-122"/>
                <a:ea typeface="方正粗圆简体" pitchFamily="65" charset="-122"/>
              </a:rPr>
              <a:t>年</a:t>
            </a:r>
            <a:r>
              <a:rPr lang="en-US" altLang="zh-CN" sz="3600">
                <a:solidFill>
                  <a:srgbClr val="FF0000"/>
                </a:solidFill>
                <a:latin typeface="方正粗圆简体" pitchFamily="65" charset="-122"/>
                <a:ea typeface="方正粗圆简体" pitchFamily="65" charset="-122"/>
              </a:rPr>
              <a:t>9</a:t>
            </a:r>
            <a:r>
              <a:rPr lang="zh-CN" altLang="zh-CN" sz="3600">
                <a:solidFill>
                  <a:srgbClr val="FF0000"/>
                </a:solidFill>
                <a:latin typeface="方正粗圆简体" pitchFamily="65" charset="-122"/>
                <a:ea typeface="方正粗圆简体" pitchFamily="65" charset="-122"/>
              </a:rPr>
              <a:t>月</a:t>
            </a:r>
            <a:endParaRPr lang="en-US" altLang="zh-CN" sz="3600">
              <a:solidFill>
                <a:srgbClr val="FF0000"/>
              </a:solidFill>
              <a:latin typeface="方正粗圆简体" pitchFamily="65" charset="-122"/>
              <a:ea typeface="方正粗圆简体" pitchFamily="65" charset="-122"/>
            </a:endParaRPr>
          </a:p>
          <a:p>
            <a:pPr eaLnBrk="1" hangingPunct="1"/>
            <a:r>
              <a:rPr lang="en-US" altLang="zh-CN"/>
              <a:t>             </a:t>
            </a:r>
            <a:r>
              <a:rPr lang="zh-CN" altLang="zh-CN">
                <a:latin typeface="方正粗圆简体" pitchFamily="65" charset="-122"/>
                <a:ea typeface="方正粗圆简体" pitchFamily="65" charset="-122"/>
              </a:rPr>
              <a:t>清政府与</a:t>
            </a:r>
            <a:r>
              <a:rPr lang="zh-CN" altLang="zh-CN" sz="2400">
                <a:solidFill>
                  <a:srgbClr val="FF0000"/>
                </a:solidFill>
                <a:latin typeface="方正粗圆简体" pitchFamily="65" charset="-122"/>
                <a:ea typeface="方正粗圆简体" pitchFamily="65" charset="-122"/>
              </a:rPr>
              <a:t>日</a:t>
            </a:r>
            <a:r>
              <a:rPr lang="zh-CN" altLang="zh-CN">
                <a:latin typeface="方正粗圆简体" pitchFamily="65" charset="-122"/>
                <a:ea typeface="方正粗圆简体" pitchFamily="65" charset="-122"/>
              </a:rPr>
              <a:t>、俄等</a:t>
            </a:r>
            <a:r>
              <a:rPr lang="en-US" altLang="zh-CN">
                <a:latin typeface="方正粗圆简体" pitchFamily="65" charset="-122"/>
                <a:ea typeface="方正粗圆简体" pitchFamily="65" charset="-122"/>
              </a:rPr>
              <a:t>11</a:t>
            </a:r>
            <a:r>
              <a:rPr lang="zh-CN" altLang="zh-CN">
                <a:latin typeface="方正粗圆简体" pitchFamily="65" charset="-122"/>
                <a:ea typeface="方正粗圆简体" pitchFamily="65" charset="-122"/>
              </a:rPr>
              <a:t>国签订《</a:t>
            </a:r>
            <a:r>
              <a:rPr lang="zh-CN" altLang="en-US" sz="2400">
                <a:solidFill>
                  <a:srgbClr val="FF0000"/>
                </a:solidFill>
                <a:latin typeface="方正粗圆简体" pitchFamily="65" charset="-122"/>
                <a:ea typeface="方正粗圆简体" pitchFamily="65" charset="-122"/>
              </a:rPr>
              <a:t>辛丑条约</a:t>
            </a:r>
            <a:r>
              <a:rPr lang="zh-CN" altLang="zh-CN">
                <a:latin typeface="方正粗圆简体" pitchFamily="65" charset="-122"/>
                <a:ea typeface="方正粗圆简体" pitchFamily="65" charset="-122"/>
              </a:rPr>
              <a:t>》。规定中国赔款</a:t>
            </a:r>
            <a:r>
              <a:rPr lang="en-US" altLang="zh-CN" sz="2800">
                <a:solidFill>
                  <a:srgbClr val="FF0000"/>
                </a:solidFill>
                <a:latin typeface="方正粗圆简体" pitchFamily="65" charset="-122"/>
                <a:ea typeface="方正粗圆简体" pitchFamily="65" charset="-122"/>
              </a:rPr>
              <a:t>4.5</a:t>
            </a:r>
            <a:r>
              <a:rPr lang="zh-CN" altLang="zh-CN" sz="2800">
                <a:solidFill>
                  <a:srgbClr val="FF0000"/>
                </a:solidFill>
                <a:latin typeface="方正粗圆简体" pitchFamily="65" charset="-122"/>
                <a:ea typeface="方正粗圆简体" pitchFamily="65" charset="-122"/>
              </a:rPr>
              <a:t>亿</a:t>
            </a:r>
            <a:r>
              <a:rPr lang="zh-CN" altLang="zh-CN">
                <a:latin typeface="方正粗圆简体" pitchFamily="65" charset="-122"/>
                <a:ea typeface="方正粗圆简体" pitchFamily="65" charset="-122"/>
              </a:rPr>
              <a:t>两白银，交出税务、使馆区管理权，并禁止中国人成立或加入反帝组织。 </a:t>
            </a:r>
          </a:p>
          <a:p>
            <a:pPr eaLnBrk="1" hangingPunct="1"/>
            <a:endParaRPr lang="zh-CN" altLang="en-US">
              <a:latin typeface="方正粗圆简体" pitchFamily="65" charset="-122"/>
              <a:ea typeface="方正粗圆简体" pitchFamily="65" charset="-122"/>
            </a:endParaRPr>
          </a:p>
        </p:txBody>
      </p:sp>
    </p:spTree>
  </p:cSld>
  <p:clrMapOvr>
    <a:masterClrMapping/>
  </p:clrMapOvr>
  <p:transition spd="slow">
    <p:pull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17463"/>
            <a:ext cx="11588751"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4860032" y="2276872"/>
            <a:ext cx="216024" cy="235074"/>
          </a:xfrm>
          <a:prstGeom prst="ellipse">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sp>
        <p:nvSpPr>
          <p:cNvPr id="4" name="圆角矩形标注 3"/>
          <p:cNvSpPr>
            <a:spLocks noChangeArrowheads="1"/>
          </p:cNvSpPr>
          <p:nvPr/>
        </p:nvSpPr>
        <p:spPr bwMode="auto">
          <a:xfrm>
            <a:off x="5435600" y="2509838"/>
            <a:ext cx="936625" cy="558800"/>
          </a:xfrm>
          <a:prstGeom prst="wedgeRoundRectCallout">
            <a:avLst>
              <a:gd name="adj1" fmla="val -95083"/>
              <a:gd name="adj2" fmla="val -64491"/>
              <a:gd name="adj3" fmla="val 16667"/>
            </a:avLst>
          </a:prstGeom>
          <a:noFill/>
          <a:ln w="25400"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defRPr/>
            </a:pPr>
            <a:r>
              <a:rPr lang="zh-CN" altLang="en-US" sz="2200" b="1" dirty="0">
                <a:solidFill>
                  <a:srgbClr val="FFFF00"/>
                </a:solidFill>
                <a:latin typeface="+mn-lt"/>
                <a:ea typeface="+mn-ea"/>
              </a:rPr>
              <a:t>沈阳</a:t>
            </a:r>
          </a:p>
        </p:txBody>
      </p:sp>
      <p:sp>
        <p:nvSpPr>
          <p:cNvPr id="5" name="椭圆 4"/>
          <p:cNvSpPr/>
          <p:nvPr/>
        </p:nvSpPr>
        <p:spPr>
          <a:xfrm flipH="1" flipV="1">
            <a:off x="5219681" y="2221347"/>
            <a:ext cx="45719" cy="45719"/>
          </a:xfrm>
          <a:prstGeom prst="ellipse">
            <a:avLst/>
          </a:prstGeom>
          <a:noFill/>
          <a:ln>
            <a:solidFill>
              <a:srgbClr val="FF0000"/>
            </a:solidFill>
          </a:ln>
          <a:effectLst>
            <a:glow rad="1155700">
              <a:schemeClr val="accent2">
                <a:satMod val="175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标注 5"/>
          <p:cNvSpPr>
            <a:spLocks noChangeArrowheads="1"/>
          </p:cNvSpPr>
          <p:nvPr/>
        </p:nvSpPr>
        <p:spPr bwMode="auto">
          <a:xfrm>
            <a:off x="5759450" y="2216150"/>
            <a:ext cx="1225550" cy="585788"/>
          </a:xfrm>
          <a:prstGeom prst="wedgeRoundRectCallout">
            <a:avLst>
              <a:gd name="adj1" fmla="val -86657"/>
              <a:gd name="adj2" fmla="val -43769"/>
              <a:gd name="adj3" fmla="val 16667"/>
            </a:avLst>
          </a:prstGeom>
          <a:noFill/>
          <a:ln w="25400"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3600">
                <a:solidFill>
                  <a:srgbClr val="FFFF00"/>
                </a:solidFill>
                <a:latin typeface="方正粗圆简体" pitchFamily="65" charset="-122"/>
                <a:ea typeface="方正粗圆简体" pitchFamily="65" charset="-122"/>
              </a:rPr>
              <a:t>东北</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repeatCount="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10" presetID="2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repeatCount="300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Effect transition="in" filter="fade">
                                      <p:cBhvr>
                                        <p:cTn id="19" dur="1000"/>
                                        <p:tgtEl>
                                          <p:spTgt spid="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95523" y="1052736"/>
            <a:ext cx="6176438" cy="4824536"/>
          </a:xfrm>
          <a:prstGeom prst="rect">
            <a:avLst/>
          </a:prstGeom>
          <a:gradFill flip="none" rotWithShape="1">
            <a:gsLst>
              <a:gs pos="100000">
                <a:srgbClr val="C3C3C3"/>
              </a:gs>
              <a:gs pos="1000">
                <a:schemeClr val="tx1">
                  <a:lumMod val="85000"/>
                  <a:lumOff val="15000"/>
                </a:schemeClr>
              </a:gs>
              <a:gs pos="0">
                <a:schemeClr val="dk1">
                  <a:tint val="50000"/>
                  <a:satMod val="300000"/>
                </a:schemeClr>
              </a:gs>
              <a:gs pos="0">
                <a:schemeClr val="dk1">
                  <a:tint val="50000"/>
                  <a:satMod val="300000"/>
                </a:schemeClr>
              </a:gs>
              <a:gs pos="51000">
                <a:schemeClr val="dk1">
                  <a:tint val="37000"/>
                  <a:satMod val="300000"/>
                </a:schemeClr>
              </a:gs>
              <a:gs pos="100000">
                <a:schemeClr val="dk1">
                  <a:tint val="15000"/>
                  <a:satMod val="350000"/>
                </a:schemeClr>
              </a:gs>
            </a:gsLst>
            <a:lin ang="5400000" scaled="1"/>
            <a:tileRect/>
          </a:gradFill>
          <a:ln>
            <a:solidFill>
              <a:schemeClr val="bg1">
                <a:lumMod val="65000"/>
              </a:schemeClr>
            </a:solidFill>
          </a:ln>
          <a:effectLst>
            <a:glow rad="101600">
              <a:schemeClr val="tx1">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a:p>
        </p:txBody>
      </p:sp>
      <p:sp>
        <p:nvSpPr>
          <p:cNvPr id="2" name="圆角矩形 1"/>
          <p:cNvSpPr/>
          <p:nvPr/>
        </p:nvSpPr>
        <p:spPr>
          <a:xfrm>
            <a:off x="1315390" y="620688"/>
            <a:ext cx="6336704" cy="504056"/>
          </a:xfrm>
          <a:prstGeom prst="roundRect">
            <a:avLst/>
          </a:prstGeom>
        </p:spPr>
        <p:style>
          <a:lnRef idx="0">
            <a:schemeClr val="dk1"/>
          </a:lnRef>
          <a:fillRef idx="3">
            <a:schemeClr val="dk1"/>
          </a:fillRef>
          <a:effectRef idx="3">
            <a:schemeClr val="dk1"/>
          </a:effectRef>
          <a:fontRef idx="minor">
            <a:schemeClr val="lt1"/>
          </a:fontRef>
        </p:style>
        <p:txBody>
          <a:bodyPr anchor="ctr"/>
          <a:lstStyle/>
          <a:p>
            <a:pPr fontAlgn="auto">
              <a:spcBef>
                <a:spcPts val="0"/>
              </a:spcBef>
              <a:spcAft>
                <a:spcPts val="0"/>
              </a:spcAft>
              <a:defRPr/>
            </a:pPr>
            <a:r>
              <a:rPr lang="en-US" altLang="zh-CN" dirty="0">
                <a:latin typeface="方正粗圆简体" pitchFamily="65" charset="-122"/>
                <a:ea typeface="方正粗圆简体" pitchFamily="65" charset="-122"/>
              </a:rPr>
              <a:t>   1931</a:t>
            </a:r>
            <a:r>
              <a:rPr lang="zh-CN" altLang="en-US" dirty="0">
                <a:latin typeface="方正粗圆简体" pitchFamily="65" charset="-122"/>
                <a:ea typeface="方正粗圆简体" pitchFamily="65" charset="-122"/>
              </a:rPr>
              <a:t>年</a:t>
            </a:r>
          </a:p>
        </p:txBody>
      </p:sp>
      <p:sp>
        <p:nvSpPr>
          <p:cNvPr id="10248" name="TextBox 3"/>
          <p:cNvSpPr txBox="1">
            <a:spLocks noChangeArrowheads="1"/>
          </p:cNvSpPr>
          <p:nvPr/>
        </p:nvSpPr>
        <p:spPr bwMode="auto">
          <a:xfrm>
            <a:off x="1747838" y="1341438"/>
            <a:ext cx="5472112"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9</a:t>
            </a:r>
            <a:r>
              <a:rPr lang="zh-CN" altLang="en-US" sz="3600">
                <a:solidFill>
                  <a:srgbClr val="FF0000"/>
                </a:solidFill>
                <a:latin typeface="方正粗圆简体" pitchFamily="65" charset="-122"/>
                <a:ea typeface="方正粗圆简体" pitchFamily="65" charset="-122"/>
              </a:rPr>
              <a:t>月</a:t>
            </a:r>
            <a:r>
              <a:rPr lang="en-US" altLang="zh-CN" sz="3600">
                <a:solidFill>
                  <a:srgbClr val="FF0000"/>
                </a:solidFill>
                <a:latin typeface="方正粗圆简体" pitchFamily="65" charset="-122"/>
                <a:ea typeface="方正粗圆简体" pitchFamily="65" charset="-122"/>
              </a:rPr>
              <a:t>18</a:t>
            </a:r>
            <a:r>
              <a:rPr lang="zh-CN" altLang="en-US" sz="3600">
                <a:solidFill>
                  <a:srgbClr val="FF0000"/>
                </a:solidFill>
                <a:latin typeface="方正粗圆简体" pitchFamily="65" charset="-122"/>
                <a:ea typeface="方正粗圆简体" pitchFamily="65" charset="-122"/>
              </a:rPr>
              <a:t>日</a:t>
            </a:r>
            <a:endParaRPr lang="en-US" altLang="zh-CN" sz="3600">
              <a:solidFill>
                <a:srgbClr val="FF0000"/>
              </a:solidFill>
              <a:latin typeface="方正粗圆简体" pitchFamily="65" charset="-122"/>
              <a:ea typeface="方正粗圆简体" pitchFamily="65" charset="-122"/>
            </a:endParaRPr>
          </a:p>
          <a:p>
            <a:pPr eaLnBrk="1" hangingPunct="1"/>
            <a:r>
              <a:rPr lang="zh-CN" altLang="en-US"/>
              <a:t>    </a:t>
            </a:r>
            <a:r>
              <a:rPr lang="zh-CN" altLang="en-US">
                <a:latin typeface="方正粗圆简体" pitchFamily="65" charset="-122"/>
                <a:ea typeface="方正粗圆简体" pitchFamily="65" charset="-122"/>
              </a:rPr>
              <a:t>    日本在沈阳制造“</a:t>
            </a:r>
            <a:r>
              <a:rPr lang="zh-CN" altLang="en-US" sz="2400" b="1">
                <a:solidFill>
                  <a:srgbClr val="FF0000"/>
                </a:solidFill>
                <a:latin typeface="方正粗圆简体" pitchFamily="65" charset="-122"/>
                <a:ea typeface="方正粗圆简体" pitchFamily="65" charset="-122"/>
              </a:rPr>
              <a:t>九一八事变</a:t>
            </a:r>
            <a:r>
              <a:rPr lang="zh-CN" altLang="en-US">
                <a:latin typeface="方正粗圆简体" pitchFamily="65" charset="-122"/>
                <a:ea typeface="方正粗圆简体" pitchFamily="65" charset="-122"/>
              </a:rPr>
              <a:t>”，日军强占我国东北，在</a:t>
            </a:r>
            <a:r>
              <a:rPr lang="en-US" altLang="zh-CN">
                <a:latin typeface="方正粗圆简体" pitchFamily="65" charset="-122"/>
                <a:ea typeface="方正粗圆简体" pitchFamily="65" charset="-122"/>
              </a:rPr>
              <a:t>3</a:t>
            </a:r>
            <a:r>
              <a:rPr lang="zh-CN" altLang="en-US">
                <a:latin typeface="方正粗圆简体" pitchFamily="65" charset="-122"/>
                <a:ea typeface="方正粗圆简体" pitchFamily="65" charset="-122"/>
              </a:rPr>
              <a:t>个月里占领我国东北全境，实行</a:t>
            </a:r>
            <a:r>
              <a:rPr lang="zh-CN" altLang="en-US" sz="2000" b="1">
                <a:solidFill>
                  <a:srgbClr val="FF0000"/>
                </a:solidFill>
                <a:latin typeface="方正粗圆简体" pitchFamily="65" charset="-122"/>
                <a:ea typeface="方正粗圆简体" pitchFamily="65" charset="-122"/>
              </a:rPr>
              <a:t>杀光</a:t>
            </a:r>
            <a:r>
              <a:rPr lang="zh-CN" altLang="en-US" sz="2000" b="1">
                <a:latin typeface="方正粗圆简体" pitchFamily="65" charset="-122"/>
                <a:ea typeface="方正粗圆简体" pitchFamily="65" charset="-122"/>
              </a:rPr>
              <a:t>、</a:t>
            </a:r>
            <a:r>
              <a:rPr lang="zh-CN" altLang="en-US" sz="2000" b="1">
                <a:solidFill>
                  <a:srgbClr val="FF0000"/>
                </a:solidFill>
                <a:latin typeface="方正粗圆简体" pitchFamily="65" charset="-122"/>
                <a:ea typeface="方正粗圆简体" pitchFamily="65" charset="-122"/>
              </a:rPr>
              <a:t>烧光</a:t>
            </a:r>
            <a:r>
              <a:rPr lang="zh-CN" altLang="en-US" sz="2000" b="1">
                <a:latin typeface="方正粗圆简体" pitchFamily="65" charset="-122"/>
                <a:ea typeface="方正粗圆简体" pitchFamily="65" charset="-122"/>
              </a:rPr>
              <a:t>、</a:t>
            </a:r>
            <a:r>
              <a:rPr lang="zh-CN" altLang="en-US" sz="2000" b="1">
                <a:solidFill>
                  <a:srgbClr val="FF0000"/>
                </a:solidFill>
                <a:latin typeface="方正粗圆简体" pitchFamily="65" charset="-122"/>
                <a:ea typeface="方正粗圆简体" pitchFamily="65" charset="-122"/>
              </a:rPr>
              <a:t>抢光</a:t>
            </a:r>
            <a:r>
              <a:rPr lang="zh-CN" altLang="en-US">
                <a:latin typeface="方正粗圆简体" pitchFamily="65" charset="-122"/>
                <a:ea typeface="方正粗圆简体" pitchFamily="65" charset="-122"/>
              </a:rPr>
              <a:t>的“</a:t>
            </a:r>
            <a:r>
              <a:rPr lang="zh-CN" altLang="en-US" sz="2400">
                <a:solidFill>
                  <a:srgbClr val="FF0000"/>
                </a:solidFill>
                <a:latin typeface="方正粗圆简体" pitchFamily="65" charset="-122"/>
                <a:ea typeface="方正粗圆简体" pitchFamily="65" charset="-122"/>
              </a:rPr>
              <a:t>三光</a:t>
            </a:r>
            <a:r>
              <a:rPr lang="zh-CN" altLang="en-US">
                <a:latin typeface="方正粗圆简体" pitchFamily="65" charset="-122"/>
                <a:ea typeface="方正粗圆简体" pitchFamily="65" charset="-122"/>
              </a:rPr>
              <a:t>”政策，所到之处横尸遍野，使我三千多万名同胞沦为日军铁蹄下的奴隶。</a:t>
            </a:r>
            <a:r>
              <a:rPr lang="zh-CN" altLang="en-US">
                <a:solidFill>
                  <a:schemeClr val="bg1"/>
                </a:solidFill>
                <a:latin typeface="方正粗圆简体" pitchFamily="65" charset="-122"/>
                <a:ea typeface="方正粗圆简体" pitchFamily="65" charset="-122"/>
              </a:rPr>
              <a:t> </a:t>
            </a:r>
          </a:p>
        </p:txBody>
      </p:sp>
      <p:sp>
        <p:nvSpPr>
          <p:cNvPr id="10249" name="TextBox 3"/>
          <p:cNvSpPr txBox="1">
            <a:spLocks noChangeArrowheads="1"/>
          </p:cNvSpPr>
          <p:nvPr/>
        </p:nvSpPr>
        <p:spPr bwMode="auto">
          <a:xfrm>
            <a:off x="1747838" y="3592513"/>
            <a:ext cx="5472112"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600">
                <a:solidFill>
                  <a:srgbClr val="FF0000"/>
                </a:solidFill>
                <a:latin typeface="方正粗圆简体" pitchFamily="65" charset="-122"/>
                <a:ea typeface="方正粗圆简体" pitchFamily="65" charset="-122"/>
              </a:rPr>
              <a:t>1932</a:t>
            </a:r>
            <a:r>
              <a:rPr lang="zh-CN" altLang="en-US" sz="3600">
                <a:solidFill>
                  <a:srgbClr val="FF0000"/>
                </a:solidFill>
                <a:latin typeface="方正粗圆简体" pitchFamily="65" charset="-122"/>
                <a:ea typeface="方正粗圆简体" pitchFamily="65" charset="-122"/>
              </a:rPr>
              <a:t>年</a:t>
            </a:r>
            <a:r>
              <a:rPr lang="en-US" altLang="zh-CN" sz="3600">
                <a:solidFill>
                  <a:srgbClr val="FF0000"/>
                </a:solidFill>
                <a:latin typeface="方正粗圆简体" pitchFamily="65" charset="-122"/>
                <a:ea typeface="方正粗圆简体" pitchFamily="65" charset="-122"/>
              </a:rPr>
              <a:t>3</a:t>
            </a:r>
            <a:r>
              <a:rPr lang="zh-CN" altLang="en-US" sz="3600">
                <a:solidFill>
                  <a:srgbClr val="FF0000"/>
                </a:solidFill>
                <a:latin typeface="方正粗圆简体" pitchFamily="65" charset="-122"/>
                <a:ea typeface="方正粗圆简体" pitchFamily="65" charset="-122"/>
              </a:rPr>
              <a:t>月</a:t>
            </a:r>
            <a:endParaRPr lang="en-US" altLang="zh-CN" sz="3600">
              <a:solidFill>
                <a:srgbClr val="FF0000"/>
              </a:solidFill>
              <a:latin typeface="方正粗圆简体" pitchFamily="65" charset="-122"/>
              <a:ea typeface="方正粗圆简体" pitchFamily="65" charset="-122"/>
            </a:endParaRPr>
          </a:p>
          <a:p>
            <a:pPr eaLnBrk="1" hangingPunct="1"/>
            <a:r>
              <a:rPr lang="en-US" altLang="zh-CN" sz="2000">
                <a:latin typeface="方正粗圆简体" pitchFamily="65" charset="-122"/>
                <a:ea typeface="方正粗圆简体" pitchFamily="65" charset="-122"/>
              </a:rPr>
              <a:t>        </a:t>
            </a:r>
            <a:r>
              <a:rPr lang="zh-CN" altLang="en-US" sz="2000">
                <a:latin typeface="方正粗圆简体" pitchFamily="65" charset="-122"/>
                <a:ea typeface="方正粗圆简体" pitchFamily="65" charset="-122"/>
              </a:rPr>
              <a:t>日本操纵建立了</a:t>
            </a:r>
            <a:r>
              <a:rPr lang="zh-CN" altLang="en-US" sz="2000">
                <a:solidFill>
                  <a:srgbClr val="FF0000"/>
                </a:solidFill>
                <a:latin typeface="方正粗圆简体" pitchFamily="65" charset="-122"/>
                <a:ea typeface="方正粗圆简体" pitchFamily="65" charset="-122"/>
              </a:rPr>
              <a:t>伪</a:t>
            </a:r>
            <a:r>
              <a:rPr lang="zh-CN" altLang="en-US" sz="2000">
                <a:latin typeface="方正粗圆简体" pitchFamily="65" charset="-122"/>
                <a:ea typeface="方正粗圆简体" pitchFamily="65" charset="-122"/>
              </a:rPr>
              <a:t>“</a:t>
            </a:r>
            <a:r>
              <a:rPr lang="zh-CN" altLang="en-US" sz="2400">
                <a:solidFill>
                  <a:srgbClr val="FF0000"/>
                </a:solidFill>
                <a:latin typeface="方正粗圆简体" pitchFamily="65" charset="-122"/>
                <a:ea typeface="方正粗圆简体" pitchFamily="65" charset="-122"/>
              </a:rPr>
              <a:t>满洲国</a:t>
            </a:r>
            <a:r>
              <a:rPr lang="zh-CN" altLang="en-US" sz="2000">
                <a:latin typeface="方正粗圆简体" pitchFamily="65" charset="-122"/>
                <a:ea typeface="方正粗圆简体" pitchFamily="65" charset="-122"/>
              </a:rPr>
              <a:t>”傀儡政权，</a:t>
            </a:r>
            <a:endParaRPr lang="en-US" altLang="zh-CN" sz="2000">
              <a:latin typeface="方正粗圆简体" pitchFamily="65" charset="-122"/>
              <a:ea typeface="方正粗圆简体" pitchFamily="65" charset="-122"/>
            </a:endParaRPr>
          </a:p>
          <a:p>
            <a:pPr eaLnBrk="1" hangingPunct="1"/>
            <a:r>
              <a:rPr lang="zh-CN" altLang="en-US" sz="2000">
                <a:latin typeface="方正粗圆简体" pitchFamily="65" charset="-122"/>
                <a:ea typeface="方正粗圆简体" pitchFamily="65" charset="-122"/>
              </a:rPr>
              <a:t>在我国东北开始了</a:t>
            </a:r>
            <a:r>
              <a:rPr lang="en-US" altLang="zh-CN" sz="3200">
                <a:solidFill>
                  <a:srgbClr val="FF0000"/>
                </a:solidFill>
                <a:latin typeface="方正粗圆简体" pitchFamily="65" charset="-122"/>
                <a:ea typeface="方正粗圆简体" pitchFamily="65" charset="-122"/>
              </a:rPr>
              <a:t>14</a:t>
            </a:r>
            <a:r>
              <a:rPr lang="zh-CN" altLang="en-US" sz="3200">
                <a:solidFill>
                  <a:srgbClr val="FF0000"/>
                </a:solidFill>
                <a:latin typeface="方正粗圆简体" pitchFamily="65" charset="-122"/>
                <a:ea typeface="方正粗圆简体" pitchFamily="65" charset="-122"/>
              </a:rPr>
              <a:t>年</a:t>
            </a:r>
            <a:r>
              <a:rPr lang="zh-CN" altLang="en-US" sz="2000">
                <a:latin typeface="方正粗圆简体" pitchFamily="65" charset="-122"/>
                <a:ea typeface="方正粗圆简体" pitchFamily="65" charset="-122"/>
              </a:rPr>
              <a:t>之久的殖民统治。</a:t>
            </a:r>
          </a:p>
        </p:txBody>
      </p:sp>
    </p:spTree>
  </p:cSld>
  <p:clrMapOvr>
    <a:masterClrMapping/>
  </p:clrMapOvr>
  <p:transition spd="slow">
    <p:cover dir="l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1565</TotalTime>
  <Words>1468</Words>
  <Application>Microsoft Office PowerPoint</Application>
  <PresentationFormat>全屏显示(4:3)</PresentationFormat>
  <Paragraphs>128</Paragraphs>
  <Slides>24</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Arial</vt:lpstr>
      <vt:lpstr>宋体</vt:lpstr>
      <vt:lpstr>方正粗圆简体</vt:lpstr>
      <vt:lpstr>楷体</vt:lpstr>
      <vt:lpstr>微软雅黑</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SONY</dc:creator>
  <cp:lastModifiedBy>SONY</cp:lastModifiedBy>
  <cp:revision>120</cp:revision>
  <dcterms:created xsi:type="dcterms:W3CDTF">2012-10-06T11:19:40Z</dcterms:created>
  <dcterms:modified xsi:type="dcterms:W3CDTF">2013-08-23T09:26:37Z</dcterms:modified>
</cp:coreProperties>
</file>